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8"/>
  </p:notesMasterIdLst>
  <p:sldIdLst>
    <p:sldId id="256" r:id="rId2"/>
    <p:sldId id="273" r:id="rId3"/>
    <p:sldId id="269" r:id="rId4"/>
    <p:sldId id="257" r:id="rId5"/>
    <p:sldId id="258" r:id="rId6"/>
    <p:sldId id="270" r:id="rId7"/>
    <p:sldId id="259" r:id="rId8"/>
    <p:sldId id="261" r:id="rId9"/>
    <p:sldId id="262" r:id="rId10"/>
    <p:sldId id="264" r:id="rId11"/>
    <p:sldId id="265" r:id="rId12"/>
    <p:sldId id="266" r:id="rId13"/>
    <p:sldId id="267" r:id="rId14"/>
    <p:sldId id="268" r:id="rId15"/>
    <p:sldId id="271" r:id="rId16"/>
    <p:sldId id="272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A39DB6-3BAF-4BCA-A6C4-8617588C563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4C40B09-ABB6-41DB-AAD7-B3C30E22C420}">
      <dgm:prSet phldrT="[文本]"/>
      <dgm:spPr/>
      <dgm:t>
        <a:bodyPr/>
        <a:lstStyle/>
        <a:p>
          <a:r>
            <a:rPr lang="ko-KR" altLang="en-US" dirty="0" smtClean="0"/>
            <a:t>핸드폰 바꿀 예정</a:t>
          </a:r>
          <a:endParaRPr lang="zh-CN" altLang="en-US" dirty="0"/>
        </a:p>
      </dgm:t>
    </dgm:pt>
    <dgm:pt modelId="{A1576E5A-257B-4CA3-B340-4957FB651F95}" type="parTrans" cxnId="{C53985A3-C6FF-4391-B5DC-39706ABF8DD8}">
      <dgm:prSet/>
      <dgm:spPr/>
      <dgm:t>
        <a:bodyPr/>
        <a:lstStyle/>
        <a:p>
          <a:endParaRPr lang="zh-CN" altLang="en-US"/>
        </a:p>
      </dgm:t>
    </dgm:pt>
    <dgm:pt modelId="{42C5AED0-B3E5-46AE-86D1-2177DA53B7B5}" type="sibTrans" cxnId="{C53985A3-C6FF-4391-B5DC-39706ABF8DD8}">
      <dgm:prSet/>
      <dgm:spPr/>
      <dgm:t>
        <a:bodyPr/>
        <a:lstStyle/>
        <a:p>
          <a:endParaRPr lang="zh-CN" altLang="en-US"/>
        </a:p>
      </dgm:t>
    </dgm:pt>
    <dgm:pt modelId="{8C093F9D-4FD2-4175-87BB-B6A25E140F7A}">
      <dgm:prSet phldrT="[文本]"/>
      <dgm:spPr/>
      <dgm:t>
        <a:bodyPr/>
        <a:lstStyle/>
        <a:p>
          <a:r>
            <a:rPr lang="ko-KR" altLang="en-US" dirty="0" smtClean="0"/>
            <a:t>앱 유람</a:t>
          </a:r>
          <a:endParaRPr lang="zh-CN" altLang="en-US" dirty="0"/>
        </a:p>
      </dgm:t>
    </dgm:pt>
    <dgm:pt modelId="{1724CEB6-D310-489F-97B7-EB3D706C19C6}" type="parTrans" cxnId="{B893EE5E-2A9D-4C02-82C0-1234ADDAD794}">
      <dgm:prSet/>
      <dgm:spPr/>
      <dgm:t>
        <a:bodyPr/>
        <a:lstStyle/>
        <a:p>
          <a:endParaRPr lang="zh-CN" altLang="en-US"/>
        </a:p>
      </dgm:t>
    </dgm:pt>
    <dgm:pt modelId="{098AC528-C858-4E76-9DCF-DDF465DB9739}" type="sibTrans" cxnId="{B893EE5E-2A9D-4C02-82C0-1234ADDAD794}">
      <dgm:prSet/>
      <dgm:spPr/>
      <dgm:t>
        <a:bodyPr/>
        <a:lstStyle/>
        <a:p>
          <a:endParaRPr lang="zh-CN" altLang="en-US"/>
        </a:p>
      </dgm:t>
    </dgm:pt>
    <dgm:pt modelId="{8C9B419B-821C-46C4-B259-697A28957080}">
      <dgm:prSet phldrT="[文本]"/>
      <dgm:spPr/>
      <dgm:t>
        <a:bodyPr/>
        <a:lstStyle/>
        <a:p>
          <a:r>
            <a:rPr lang="ko-KR" altLang="en-US" dirty="0" smtClean="0"/>
            <a:t>휴대폰 평가자의 평가를 본다</a:t>
          </a:r>
          <a:endParaRPr lang="zh-CN" altLang="en-US" dirty="0"/>
        </a:p>
      </dgm:t>
    </dgm:pt>
    <dgm:pt modelId="{E8BC6E7B-B169-452B-93BD-DF76558E329A}" type="parTrans" cxnId="{F67C9CC0-5A87-43E6-A5A7-C484DE93E86A}">
      <dgm:prSet/>
      <dgm:spPr/>
      <dgm:t>
        <a:bodyPr/>
        <a:lstStyle/>
        <a:p>
          <a:endParaRPr lang="zh-CN" altLang="en-US"/>
        </a:p>
      </dgm:t>
    </dgm:pt>
    <dgm:pt modelId="{80F2960C-D930-479C-A34B-C94EACE0F17A}" type="sibTrans" cxnId="{F67C9CC0-5A87-43E6-A5A7-C484DE93E86A}">
      <dgm:prSet/>
      <dgm:spPr/>
      <dgm:t>
        <a:bodyPr/>
        <a:lstStyle/>
        <a:p>
          <a:endParaRPr lang="zh-CN" altLang="en-US"/>
        </a:p>
      </dgm:t>
    </dgm:pt>
    <dgm:pt modelId="{6F84D7F2-F299-4484-AE03-112D48717628}">
      <dgm:prSet phldrT="[文本]"/>
      <dgm:spPr/>
      <dgm:t>
        <a:bodyPr/>
        <a:lstStyle/>
        <a:p>
          <a:r>
            <a:rPr lang="ko-KR" altLang="en-US" dirty="0" smtClean="0"/>
            <a:t>그중 맘에 드는 평가의 휴대폰을 매장에서 구매한다</a:t>
          </a:r>
          <a:r>
            <a:rPr lang="en-US" altLang="en-US" dirty="0" smtClean="0"/>
            <a:t>.</a:t>
          </a:r>
          <a:endParaRPr lang="zh-CN" altLang="en-US" dirty="0"/>
        </a:p>
      </dgm:t>
    </dgm:pt>
    <dgm:pt modelId="{DB922E4F-8EB7-406E-ACDB-900175E7E9E7}" type="parTrans" cxnId="{5ACA5C5E-0516-4885-B868-B89A6FB675D6}">
      <dgm:prSet/>
      <dgm:spPr/>
      <dgm:t>
        <a:bodyPr/>
        <a:lstStyle/>
        <a:p>
          <a:endParaRPr lang="zh-CN" altLang="en-US"/>
        </a:p>
      </dgm:t>
    </dgm:pt>
    <dgm:pt modelId="{295586F5-CEE4-4C13-B64F-4612D484454F}" type="sibTrans" cxnId="{5ACA5C5E-0516-4885-B868-B89A6FB675D6}">
      <dgm:prSet/>
      <dgm:spPr/>
      <dgm:t>
        <a:bodyPr/>
        <a:lstStyle/>
        <a:p>
          <a:endParaRPr lang="zh-CN" altLang="en-US"/>
        </a:p>
      </dgm:t>
    </dgm:pt>
    <dgm:pt modelId="{C2FFEC99-0F50-4ADA-A0FD-AA98DA79D54B}">
      <dgm:prSet phldrT="[文本]"/>
      <dgm:spPr/>
      <dgm:t>
        <a:bodyPr/>
        <a:lstStyle/>
        <a:p>
          <a:r>
            <a:rPr lang="ko-KR" altLang="en-US" dirty="0" smtClean="0"/>
            <a:t>휴대폰 구매자가 구매 후 피드백을 올린다</a:t>
          </a:r>
          <a:r>
            <a:rPr lang="en-US" altLang="en-US" dirty="0" smtClean="0"/>
            <a:t>.</a:t>
          </a:r>
          <a:endParaRPr lang="zh-CN" altLang="en-US" dirty="0"/>
        </a:p>
      </dgm:t>
    </dgm:pt>
    <dgm:pt modelId="{A7661F0C-30E7-4651-8A44-6D4BB7A0379D}" type="parTrans" cxnId="{701EE78D-945B-4D59-B67A-82E1F0858B20}">
      <dgm:prSet/>
      <dgm:spPr/>
      <dgm:t>
        <a:bodyPr/>
        <a:lstStyle/>
        <a:p>
          <a:endParaRPr lang="zh-CN" altLang="en-US"/>
        </a:p>
      </dgm:t>
    </dgm:pt>
    <dgm:pt modelId="{D620407C-C9BD-4F69-BC05-B302324208D8}" type="sibTrans" cxnId="{701EE78D-945B-4D59-B67A-82E1F0858B20}">
      <dgm:prSet/>
      <dgm:spPr/>
      <dgm:t>
        <a:bodyPr/>
        <a:lstStyle/>
        <a:p>
          <a:endParaRPr lang="zh-CN" altLang="en-US"/>
        </a:p>
      </dgm:t>
    </dgm:pt>
    <dgm:pt modelId="{3349FD46-2856-4385-9178-B3CB50670EED}">
      <dgm:prSet phldrT="[文本]"/>
      <dgm:spPr/>
      <dgm:t>
        <a:bodyPr/>
        <a:lstStyle/>
        <a:p>
          <a:r>
            <a:rPr lang="ko-KR" altLang="en-US" dirty="0" smtClean="0"/>
            <a:t>성취감</a:t>
          </a:r>
          <a:r>
            <a:rPr lang="en-US" altLang="en-US" dirty="0" smtClean="0"/>
            <a:t>, </a:t>
          </a:r>
          <a:r>
            <a:rPr lang="ko-KR" altLang="en-US" dirty="0" smtClean="0"/>
            <a:t>포인트 지급</a:t>
          </a:r>
          <a:r>
            <a:rPr lang="en-US" altLang="en-US" dirty="0" smtClean="0"/>
            <a:t>, </a:t>
          </a:r>
          <a:r>
            <a:rPr lang="ko-KR" altLang="en-US" dirty="0" smtClean="0"/>
            <a:t>할인권을 받을 기회 생김</a:t>
          </a:r>
          <a:endParaRPr lang="zh-CN" altLang="en-US" dirty="0"/>
        </a:p>
      </dgm:t>
    </dgm:pt>
    <dgm:pt modelId="{A56B2AF8-6194-45AF-9DC4-A89E17A6C8EA}" type="parTrans" cxnId="{0121B875-B2A3-479E-B334-2F001AB412A3}">
      <dgm:prSet/>
      <dgm:spPr/>
      <dgm:t>
        <a:bodyPr/>
        <a:lstStyle/>
        <a:p>
          <a:endParaRPr lang="zh-CN" altLang="en-US"/>
        </a:p>
      </dgm:t>
    </dgm:pt>
    <dgm:pt modelId="{4A34FD2E-C77A-42CB-9C2D-0997586AC60E}" type="sibTrans" cxnId="{0121B875-B2A3-479E-B334-2F001AB412A3}">
      <dgm:prSet/>
      <dgm:spPr/>
      <dgm:t>
        <a:bodyPr/>
        <a:lstStyle/>
        <a:p>
          <a:endParaRPr lang="zh-CN" altLang="en-US"/>
        </a:p>
      </dgm:t>
    </dgm:pt>
    <dgm:pt modelId="{9EB41CE0-35E3-4129-9C1B-9C50181C2730}" type="pres">
      <dgm:prSet presAssocID="{EEA39DB6-3BAF-4BCA-A6C4-8617588C5638}" presName="cycle" presStyleCnt="0">
        <dgm:presLayoutVars>
          <dgm:dir/>
          <dgm:resizeHandles val="exact"/>
        </dgm:presLayoutVars>
      </dgm:prSet>
      <dgm:spPr/>
    </dgm:pt>
    <dgm:pt modelId="{8B3B0984-B46C-4BEE-BBC1-71A7486F11C8}" type="pres">
      <dgm:prSet presAssocID="{24C40B09-ABB6-41DB-AAD7-B3C30E22C42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852FB93-45A3-4A57-865F-7F78FF4C6847}" type="pres">
      <dgm:prSet presAssocID="{24C40B09-ABB6-41DB-AAD7-B3C30E22C420}" presName="spNode" presStyleCnt="0"/>
      <dgm:spPr/>
    </dgm:pt>
    <dgm:pt modelId="{AA3AC4E1-DC2D-4539-BF06-DB32D7007133}" type="pres">
      <dgm:prSet presAssocID="{42C5AED0-B3E5-46AE-86D1-2177DA53B7B5}" presName="sibTrans" presStyleLbl="sibTrans1D1" presStyleIdx="0" presStyleCnt="6"/>
      <dgm:spPr/>
    </dgm:pt>
    <dgm:pt modelId="{A8A2D456-8E54-4786-9615-F55CAE56C23A}" type="pres">
      <dgm:prSet presAssocID="{8C093F9D-4FD2-4175-87BB-B6A25E140F7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12B21AD-8CF6-4BD5-9371-118315055B6F}" type="pres">
      <dgm:prSet presAssocID="{8C093F9D-4FD2-4175-87BB-B6A25E140F7A}" presName="spNode" presStyleCnt="0"/>
      <dgm:spPr/>
    </dgm:pt>
    <dgm:pt modelId="{377F9F3E-D211-45A9-A09E-12EC968A2DEA}" type="pres">
      <dgm:prSet presAssocID="{098AC528-C858-4E76-9DCF-DDF465DB9739}" presName="sibTrans" presStyleLbl="sibTrans1D1" presStyleIdx="1" presStyleCnt="6"/>
      <dgm:spPr/>
    </dgm:pt>
    <dgm:pt modelId="{873D3B3A-2007-46F6-82C7-1A181DC4A61C}" type="pres">
      <dgm:prSet presAssocID="{8C9B419B-821C-46C4-B259-697A2895708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E181E9A-7601-4F5C-BE4D-A29EBCE27E81}" type="pres">
      <dgm:prSet presAssocID="{8C9B419B-821C-46C4-B259-697A28957080}" presName="spNode" presStyleCnt="0"/>
      <dgm:spPr/>
    </dgm:pt>
    <dgm:pt modelId="{90305031-40D6-47A3-8FCC-9949AAE08E07}" type="pres">
      <dgm:prSet presAssocID="{80F2960C-D930-479C-A34B-C94EACE0F17A}" presName="sibTrans" presStyleLbl="sibTrans1D1" presStyleIdx="2" presStyleCnt="6"/>
      <dgm:spPr/>
    </dgm:pt>
    <dgm:pt modelId="{7CFBA5FF-F858-4BE7-AB91-99895408F1C1}" type="pres">
      <dgm:prSet presAssocID="{6F84D7F2-F299-4484-AE03-112D4871762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8FD55C2-87C0-408F-8580-D8B4F0624C82}" type="pres">
      <dgm:prSet presAssocID="{6F84D7F2-F299-4484-AE03-112D48717628}" presName="spNode" presStyleCnt="0"/>
      <dgm:spPr/>
    </dgm:pt>
    <dgm:pt modelId="{9B5CB8C9-2161-4A99-860F-D1E2DF32BD37}" type="pres">
      <dgm:prSet presAssocID="{295586F5-CEE4-4C13-B64F-4612D484454F}" presName="sibTrans" presStyleLbl="sibTrans1D1" presStyleIdx="3" presStyleCnt="6"/>
      <dgm:spPr/>
    </dgm:pt>
    <dgm:pt modelId="{9CEE2D87-14A4-43BE-88AC-FBFD62DEC049}" type="pres">
      <dgm:prSet presAssocID="{C2FFEC99-0F50-4ADA-A0FD-AA98DA79D54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DDABB40-6EE6-4681-86D3-3D25F12BFF3C}" type="pres">
      <dgm:prSet presAssocID="{C2FFEC99-0F50-4ADA-A0FD-AA98DA79D54B}" presName="spNode" presStyleCnt="0"/>
      <dgm:spPr/>
    </dgm:pt>
    <dgm:pt modelId="{3BD0D97C-0D1E-4139-8BA3-8E44B399AE40}" type="pres">
      <dgm:prSet presAssocID="{D620407C-C9BD-4F69-BC05-B302324208D8}" presName="sibTrans" presStyleLbl="sibTrans1D1" presStyleIdx="4" presStyleCnt="6"/>
      <dgm:spPr/>
    </dgm:pt>
    <dgm:pt modelId="{78F5ABD6-D6D8-4978-B57D-5CBD760D9014}" type="pres">
      <dgm:prSet presAssocID="{3349FD46-2856-4385-9178-B3CB50670EE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AD0FA0-034A-4637-A74B-60CB6027BFAE}" type="pres">
      <dgm:prSet presAssocID="{3349FD46-2856-4385-9178-B3CB50670EED}" presName="spNode" presStyleCnt="0"/>
      <dgm:spPr/>
    </dgm:pt>
    <dgm:pt modelId="{5F9A0464-33C8-40CA-872B-82ACD8291EC9}" type="pres">
      <dgm:prSet presAssocID="{4A34FD2E-C77A-42CB-9C2D-0997586AC60E}" presName="sibTrans" presStyleLbl="sibTrans1D1" presStyleIdx="5" presStyleCnt="6"/>
      <dgm:spPr/>
    </dgm:pt>
  </dgm:ptLst>
  <dgm:cxnLst>
    <dgm:cxn modelId="{A7C6DB51-AA71-4D9E-9D61-A0CA238268CB}" type="presOf" srcId="{C2FFEC99-0F50-4ADA-A0FD-AA98DA79D54B}" destId="{9CEE2D87-14A4-43BE-88AC-FBFD62DEC049}" srcOrd="0" destOrd="0" presId="urn:microsoft.com/office/officeart/2005/8/layout/cycle5"/>
    <dgm:cxn modelId="{0121B875-B2A3-479E-B334-2F001AB412A3}" srcId="{EEA39DB6-3BAF-4BCA-A6C4-8617588C5638}" destId="{3349FD46-2856-4385-9178-B3CB50670EED}" srcOrd="5" destOrd="0" parTransId="{A56B2AF8-6194-45AF-9DC4-A89E17A6C8EA}" sibTransId="{4A34FD2E-C77A-42CB-9C2D-0997586AC60E}"/>
    <dgm:cxn modelId="{92DDFA38-EF8E-464E-B5A7-4E4CF98EDE44}" type="presOf" srcId="{295586F5-CEE4-4C13-B64F-4612D484454F}" destId="{9B5CB8C9-2161-4A99-860F-D1E2DF32BD37}" srcOrd="0" destOrd="0" presId="urn:microsoft.com/office/officeart/2005/8/layout/cycle5"/>
    <dgm:cxn modelId="{D3D986BE-088E-4BB5-9308-29BF53B2341F}" type="presOf" srcId="{8C093F9D-4FD2-4175-87BB-B6A25E140F7A}" destId="{A8A2D456-8E54-4786-9615-F55CAE56C23A}" srcOrd="0" destOrd="0" presId="urn:microsoft.com/office/officeart/2005/8/layout/cycle5"/>
    <dgm:cxn modelId="{C53985A3-C6FF-4391-B5DC-39706ABF8DD8}" srcId="{EEA39DB6-3BAF-4BCA-A6C4-8617588C5638}" destId="{24C40B09-ABB6-41DB-AAD7-B3C30E22C420}" srcOrd="0" destOrd="0" parTransId="{A1576E5A-257B-4CA3-B340-4957FB651F95}" sibTransId="{42C5AED0-B3E5-46AE-86D1-2177DA53B7B5}"/>
    <dgm:cxn modelId="{7C74AD46-E0D9-41AA-A9F5-6CBE1DCB8A85}" type="presOf" srcId="{098AC528-C858-4E76-9DCF-DDF465DB9739}" destId="{377F9F3E-D211-45A9-A09E-12EC968A2DEA}" srcOrd="0" destOrd="0" presId="urn:microsoft.com/office/officeart/2005/8/layout/cycle5"/>
    <dgm:cxn modelId="{5CA0BBE4-905F-4BC7-8312-F8A64331D83E}" type="presOf" srcId="{4A34FD2E-C77A-42CB-9C2D-0997586AC60E}" destId="{5F9A0464-33C8-40CA-872B-82ACD8291EC9}" srcOrd="0" destOrd="0" presId="urn:microsoft.com/office/officeart/2005/8/layout/cycle5"/>
    <dgm:cxn modelId="{701EE78D-945B-4D59-B67A-82E1F0858B20}" srcId="{EEA39DB6-3BAF-4BCA-A6C4-8617588C5638}" destId="{C2FFEC99-0F50-4ADA-A0FD-AA98DA79D54B}" srcOrd="4" destOrd="0" parTransId="{A7661F0C-30E7-4651-8A44-6D4BB7A0379D}" sibTransId="{D620407C-C9BD-4F69-BC05-B302324208D8}"/>
    <dgm:cxn modelId="{13AD1F3C-2D22-4F3B-A376-B8FD73CF170A}" type="presOf" srcId="{80F2960C-D930-479C-A34B-C94EACE0F17A}" destId="{90305031-40D6-47A3-8FCC-9949AAE08E07}" srcOrd="0" destOrd="0" presId="urn:microsoft.com/office/officeart/2005/8/layout/cycle5"/>
    <dgm:cxn modelId="{B893EE5E-2A9D-4C02-82C0-1234ADDAD794}" srcId="{EEA39DB6-3BAF-4BCA-A6C4-8617588C5638}" destId="{8C093F9D-4FD2-4175-87BB-B6A25E140F7A}" srcOrd="1" destOrd="0" parTransId="{1724CEB6-D310-489F-97B7-EB3D706C19C6}" sibTransId="{098AC528-C858-4E76-9DCF-DDF465DB9739}"/>
    <dgm:cxn modelId="{946A21A4-0E8D-4930-9E74-2D20BF0FF9E6}" type="presOf" srcId="{8C9B419B-821C-46C4-B259-697A28957080}" destId="{873D3B3A-2007-46F6-82C7-1A181DC4A61C}" srcOrd="0" destOrd="0" presId="urn:microsoft.com/office/officeart/2005/8/layout/cycle5"/>
    <dgm:cxn modelId="{E4AD50A1-53CC-469F-8A5F-918B06FA26E2}" type="presOf" srcId="{3349FD46-2856-4385-9178-B3CB50670EED}" destId="{78F5ABD6-D6D8-4978-B57D-5CBD760D9014}" srcOrd="0" destOrd="0" presId="urn:microsoft.com/office/officeart/2005/8/layout/cycle5"/>
    <dgm:cxn modelId="{DE281ECA-EA8D-4C24-BEFB-618CAB056422}" type="presOf" srcId="{42C5AED0-B3E5-46AE-86D1-2177DA53B7B5}" destId="{AA3AC4E1-DC2D-4539-BF06-DB32D7007133}" srcOrd="0" destOrd="0" presId="urn:microsoft.com/office/officeart/2005/8/layout/cycle5"/>
    <dgm:cxn modelId="{6A0FE09A-DF03-4B6A-8A86-EA26B041A874}" type="presOf" srcId="{24C40B09-ABB6-41DB-AAD7-B3C30E22C420}" destId="{8B3B0984-B46C-4BEE-BBC1-71A7486F11C8}" srcOrd="0" destOrd="0" presId="urn:microsoft.com/office/officeart/2005/8/layout/cycle5"/>
    <dgm:cxn modelId="{25EC109A-D9CC-474A-A906-F594E14F40D0}" type="presOf" srcId="{6F84D7F2-F299-4484-AE03-112D48717628}" destId="{7CFBA5FF-F858-4BE7-AB91-99895408F1C1}" srcOrd="0" destOrd="0" presId="urn:microsoft.com/office/officeart/2005/8/layout/cycle5"/>
    <dgm:cxn modelId="{5ACA5C5E-0516-4885-B868-B89A6FB675D6}" srcId="{EEA39DB6-3BAF-4BCA-A6C4-8617588C5638}" destId="{6F84D7F2-F299-4484-AE03-112D48717628}" srcOrd="3" destOrd="0" parTransId="{DB922E4F-8EB7-406E-ACDB-900175E7E9E7}" sibTransId="{295586F5-CEE4-4C13-B64F-4612D484454F}"/>
    <dgm:cxn modelId="{B76A7498-7E65-4F69-AE2D-04D450A3C378}" type="presOf" srcId="{EEA39DB6-3BAF-4BCA-A6C4-8617588C5638}" destId="{9EB41CE0-35E3-4129-9C1B-9C50181C2730}" srcOrd="0" destOrd="0" presId="urn:microsoft.com/office/officeart/2005/8/layout/cycle5"/>
    <dgm:cxn modelId="{0359522D-9401-49BB-94F6-B9665D6F1178}" type="presOf" srcId="{D620407C-C9BD-4F69-BC05-B302324208D8}" destId="{3BD0D97C-0D1E-4139-8BA3-8E44B399AE40}" srcOrd="0" destOrd="0" presId="urn:microsoft.com/office/officeart/2005/8/layout/cycle5"/>
    <dgm:cxn modelId="{F67C9CC0-5A87-43E6-A5A7-C484DE93E86A}" srcId="{EEA39DB6-3BAF-4BCA-A6C4-8617588C5638}" destId="{8C9B419B-821C-46C4-B259-697A28957080}" srcOrd="2" destOrd="0" parTransId="{E8BC6E7B-B169-452B-93BD-DF76558E329A}" sibTransId="{80F2960C-D930-479C-A34B-C94EACE0F17A}"/>
    <dgm:cxn modelId="{D7403574-9FD5-4F9B-9F4C-52B626FE684E}" type="presParOf" srcId="{9EB41CE0-35E3-4129-9C1B-9C50181C2730}" destId="{8B3B0984-B46C-4BEE-BBC1-71A7486F11C8}" srcOrd="0" destOrd="0" presId="urn:microsoft.com/office/officeart/2005/8/layout/cycle5"/>
    <dgm:cxn modelId="{07EA7D99-85A4-4562-9411-6BCBF464D1A6}" type="presParOf" srcId="{9EB41CE0-35E3-4129-9C1B-9C50181C2730}" destId="{1852FB93-45A3-4A57-865F-7F78FF4C6847}" srcOrd="1" destOrd="0" presId="urn:microsoft.com/office/officeart/2005/8/layout/cycle5"/>
    <dgm:cxn modelId="{3CCD0341-6D9C-4763-A520-1A1C69D41063}" type="presParOf" srcId="{9EB41CE0-35E3-4129-9C1B-9C50181C2730}" destId="{AA3AC4E1-DC2D-4539-BF06-DB32D7007133}" srcOrd="2" destOrd="0" presId="urn:microsoft.com/office/officeart/2005/8/layout/cycle5"/>
    <dgm:cxn modelId="{990ADB9D-E24F-4EE2-A1D4-6871C2E1803F}" type="presParOf" srcId="{9EB41CE0-35E3-4129-9C1B-9C50181C2730}" destId="{A8A2D456-8E54-4786-9615-F55CAE56C23A}" srcOrd="3" destOrd="0" presId="urn:microsoft.com/office/officeart/2005/8/layout/cycle5"/>
    <dgm:cxn modelId="{692525D9-F4DD-4522-AD07-EE44B6BE354F}" type="presParOf" srcId="{9EB41CE0-35E3-4129-9C1B-9C50181C2730}" destId="{212B21AD-8CF6-4BD5-9371-118315055B6F}" srcOrd="4" destOrd="0" presId="urn:microsoft.com/office/officeart/2005/8/layout/cycle5"/>
    <dgm:cxn modelId="{FD4C0C72-9C71-4792-AC57-BDC0CD68BB00}" type="presParOf" srcId="{9EB41CE0-35E3-4129-9C1B-9C50181C2730}" destId="{377F9F3E-D211-45A9-A09E-12EC968A2DEA}" srcOrd="5" destOrd="0" presId="urn:microsoft.com/office/officeart/2005/8/layout/cycle5"/>
    <dgm:cxn modelId="{7174FF2A-7F3A-4D62-B962-C9D7849CC513}" type="presParOf" srcId="{9EB41CE0-35E3-4129-9C1B-9C50181C2730}" destId="{873D3B3A-2007-46F6-82C7-1A181DC4A61C}" srcOrd="6" destOrd="0" presId="urn:microsoft.com/office/officeart/2005/8/layout/cycle5"/>
    <dgm:cxn modelId="{1F74DDD7-EB16-4935-A14E-405C21B11431}" type="presParOf" srcId="{9EB41CE0-35E3-4129-9C1B-9C50181C2730}" destId="{EE181E9A-7601-4F5C-BE4D-A29EBCE27E81}" srcOrd="7" destOrd="0" presId="urn:microsoft.com/office/officeart/2005/8/layout/cycle5"/>
    <dgm:cxn modelId="{2ACDA815-5E8A-4748-930A-294423A147FD}" type="presParOf" srcId="{9EB41CE0-35E3-4129-9C1B-9C50181C2730}" destId="{90305031-40D6-47A3-8FCC-9949AAE08E07}" srcOrd="8" destOrd="0" presId="urn:microsoft.com/office/officeart/2005/8/layout/cycle5"/>
    <dgm:cxn modelId="{192F84BB-3DEC-4037-BA1A-D751EE53F356}" type="presParOf" srcId="{9EB41CE0-35E3-4129-9C1B-9C50181C2730}" destId="{7CFBA5FF-F858-4BE7-AB91-99895408F1C1}" srcOrd="9" destOrd="0" presId="urn:microsoft.com/office/officeart/2005/8/layout/cycle5"/>
    <dgm:cxn modelId="{DEF721EE-409B-44BB-ABB3-F85AD4438E57}" type="presParOf" srcId="{9EB41CE0-35E3-4129-9C1B-9C50181C2730}" destId="{58FD55C2-87C0-408F-8580-D8B4F0624C82}" srcOrd="10" destOrd="0" presId="urn:microsoft.com/office/officeart/2005/8/layout/cycle5"/>
    <dgm:cxn modelId="{11AE987B-F127-4B2F-876F-F8F9B0B95E98}" type="presParOf" srcId="{9EB41CE0-35E3-4129-9C1B-9C50181C2730}" destId="{9B5CB8C9-2161-4A99-860F-D1E2DF32BD37}" srcOrd="11" destOrd="0" presId="urn:microsoft.com/office/officeart/2005/8/layout/cycle5"/>
    <dgm:cxn modelId="{8A34D9FE-9DEC-482C-B76C-E251E3853288}" type="presParOf" srcId="{9EB41CE0-35E3-4129-9C1B-9C50181C2730}" destId="{9CEE2D87-14A4-43BE-88AC-FBFD62DEC049}" srcOrd="12" destOrd="0" presId="urn:microsoft.com/office/officeart/2005/8/layout/cycle5"/>
    <dgm:cxn modelId="{1AF81DA3-CB2D-4F66-9151-F52EA011A16F}" type="presParOf" srcId="{9EB41CE0-35E3-4129-9C1B-9C50181C2730}" destId="{ADDABB40-6EE6-4681-86D3-3D25F12BFF3C}" srcOrd="13" destOrd="0" presId="urn:microsoft.com/office/officeart/2005/8/layout/cycle5"/>
    <dgm:cxn modelId="{97904EE7-AFB9-4D3C-A68A-9B7050245786}" type="presParOf" srcId="{9EB41CE0-35E3-4129-9C1B-9C50181C2730}" destId="{3BD0D97C-0D1E-4139-8BA3-8E44B399AE40}" srcOrd="14" destOrd="0" presId="urn:microsoft.com/office/officeart/2005/8/layout/cycle5"/>
    <dgm:cxn modelId="{90485DE0-2789-43CA-873A-3050CCDAE0F6}" type="presParOf" srcId="{9EB41CE0-35E3-4129-9C1B-9C50181C2730}" destId="{78F5ABD6-D6D8-4978-B57D-5CBD760D9014}" srcOrd="15" destOrd="0" presId="urn:microsoft.com/office/officeart/2005/8/layout/cycle5"/>
    <dgm:cxn modelId="{33198481-B0AA-40F3-9712-48BAA555E8F0}" type="presParOf" srcId="{9EB41CE0-35E3-4129-9C1B-9C50181C2730}" destId="{A0AD0FA0-034A-4637-A74B-60CB6027BFAE}" srcOrd="16" destOrd="0" presId="urn:microsoft.com/office/officeart/2005/8/layout/cycle5"/>
    <dgm:cxn modelId="{8FD812DB-F1D6-4984-B52C-28233A663523}" type="presParOf" srcId="{9EB41CE0-35E3-4129-9C1B-9C50181C2730}" destId="{5F9A0464-33C8-40CA-872B-82ACD8291EC9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3B0984-B46C-4BEE-BBC1-71A7486F11C8}">
      <dsp:nvSpPr>
        <dsp:cNvPr id="0" name=""/>
        <dsp:cNvSpPr/>
      </dsp:nvSpPr>
      <dsp:spPr>
        <a:xfrm>
          <a:off x="4527581" y="1101"/>
          <a:ext cx="1316746" cy="8558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kern="1200" dirty="0" smtClean="0"/>
            <a:t>핸드폰 바꿀 예정</a:t>
          </a:r>
          <a:endParaRPr lang="zh-CN" altLang="en-US" sz="1000" kern="1200" dirty="0"/>
        </a:p>
      </dsp:txBody>
      <dsp:txXfrm>
        <a:off x="4569362" y="42882"/>
        <a:ext cx="1233184" cy="772323"/>
      </dsp:txXfrm>
    </dsp:sp>
    <dsp:sp modelId="{AA3AC4E1-DC2D-4539-BF06-DB32D7007133}">
      <dsp:nvSpPr>
        <dsp:cNvPr id="0" name=""/>
        <dsp:cNvSpPr/>
      </dsp:nvSpPr>
      <dsp:spPr>
        <a:xfrm>
          <a:off x="3167163" y="429043"/>
          <a:ext cx="4037581" cy="4037581"/>
        </a:xfrm>
        <a:custGeom>
          <a:avLst/>
          <a:gdLst/>
          <a:ahLst/>
          <a:cxnLst/>
          <a:rect l="0" t="0" r="0" b="0"/>
          <a:pathLst>
            <a:path>
              <a:moveTo>
                <a:pt x="2843294" y="176045"/>
              </a:moveTo>
              <a:arcTo wR="2018790" hR="2018790" stAng="17646318" swAng="92560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A2D456-8E54-4786-9615-F55CAE56C23A}">
      <dsp:nvSpPr>
        <dsp:cNvPr id="0" name=""/>
        <dsp:cNvSpPr/>
      </dsp:nvSpPr>
      <dsp:spPr>
        <a:xfrm>
          <a:off x="6275905" y="1010496"/>
          <a:ext cx="1316746" cy="8558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kern="1200" dirty="0" smtClean="0"/>
            <a:t>앱 유람</a:t>
          </a:r>
          <a:endParaRPr lang="zh-CN" altLang="en-US" sz="1000" kern="1200" dirty="0"/>
        </a:p>
      </dsp:txBody>
      <dsp:txXfrm>
        <a:off x="6317686" y="1052277"/>
        <a:ext cx="1233184" cy="772323"/>
      </dsp:txXfrm>
    </dsp:sp>
    <dsp:sp modelId="{377F9F3E-D211-45A9-A09E-12EC968A2DEA}">
      <dsp:nvSpPr>
        <dsp:cNvPr id="0" name=""/>
        <dsp:cNvSpPr/>
      </dsp:nvSpPr>
      <dsp:spPr>
        <a:xfrm>
          <a:off x="3167163" y="429043"/>
          <a:ext cx="4037581" cy="4037581"/>
        </a:xfrm>
        <a:custGeom>
          <a:avLst/>
          <a:gdLst/>
          <a:ahLst/>
          <a:cxnLst/>
          <a:rect l="0" t="0" r="0" b="0"/>
          <a:pathLst>
            <a:path>
              <a:moveTo>
                <a:pt x="4006057" y="1663425"/>
              </a:moveTo>
              <a:arcTo wR="2018790" hR="2018790" stAng="20991688" swAng="1216624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3D3B3A-2007-46F6-82C7-1A181DC4A61C}">
      <dsp:nvSpPr>
        <dsp:cNvPr id="0" name=""/>
        <dsp:cNvSpPr/>
      </dsp:nvSpPr>
      <dsp:spPr>
        <a:xfrm>
          <a:off x="6275905" y="3029287"/>
          <a:ext cx="1316746" cy="8558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kern="1200" dirty="0" smtClean="0"/>
            <a:t>휴대폰 평가자의 평가를 본다</a:t>
          </a:r>
          <a:endParaRPr lang="zh-CN" altLang="en-US" sz="1000" kern="1200" dirty="0"/>
        </a:p>
      </dsp:txBody>
      <dsp:txXfrm>
        <a:off x="6317686" y="3071068"/>
        <a:ext cx="1233184" cy="772323"/>
      </dsp:txXfrm>
    </dsp:sp>
    <dsp:sp modelId="{90305031-40D6-47A3-8FCC-9949AAE08E07}">
      <dsp:nvSpPr>
        <dsp:cNvPr id="0" name=""/>
        <dsp:cNvSpPr/>
      </dsp:nvSpPr>
      <dsp:spPr>
        <a:xfrm>
          <a:off x="3167163" y="429043"/>
          <a:ext cx="4037581" cy="4037581"/>
        </a:xfrm>
        <a:custGeom>
          <a:avLst/>
          <a:gdLst/>
          <a:ahLst/>
          <a:cxnLst/>
          <a:rect l="0" t="0" r="0" b="0"/>
          <a:pathLst>
            <a:path>
              <a:moveTo>
                <a:pt x="3303771" y="3575819"/>
              </a:moveTo>
              <a:arcTo wR="2018790" hR="2018790" stAng="3028075" swAng="92560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FBA5FF-F858-4BE7-AB91-99895408F1C1}">
      <dsp:nvSpPr>
        <dsp:cNvPr id="0" name=""/>
        <dsp:cNvSpPr/>
      </dsp:nvSpPr>
      <dsp:spPr>
        <a:xfrm>
          <a:off x="4527581" y="4038682"/>
          <a:ext cx="1316746" cy="8558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kern="1200" dirty="0" smtClean="0"/>
            <a:t>그중 맘에 드는 평가의 휴대폰을 매장에서 구매한다</a:t>
          </a:r>
          <a:r>
            <a:rPr lang="en-US" altLang="en-US" sz="1000" kern="1200" dirty="0" smtClean="0"/>
            <a:t>.</a:t>
          </a:r>
          <a:endParaRPr lang="zh-CN" altLang="en-US" sz="1000" kern="1200" dirty="0"/>
        </a:p>
      </dsp:txBody>
      <dsp:txXfrm>
        <a:off x="4569362" y="4080463"/>
        <a:ext cx="1233184" cy="772323"/>
      </dsp:txXfrm>
    </dsp:sp>
    <dsp:sp modelId="{9B5CB8C9-2161-4A99-860F-D1E2DF32BD37}">
      <dsp:nvSpPr>
        <dsp:cNvPr id="0" name=""/>
        <dsp:cNvSpPr/>
      </dsp:nvSpPr>
      <dsp:spPr>
        <a:xfrm>
          <a:off x="3167163" y="429043"/>
          <a:ext cx="4037581" cy="4037581"/>
        </a:xfrm>
        <a:custGeom>
          <a:avLst/>
          <a:gdLst/>
          <a:ahLst/>
          <a:cxnLst/>
          <a:rect l="0" t="0" r="0" b="0"/>
          <a:pathLst>
            <a:path>
              <a:moveTo>
                <a:pt x="1194286" y="3861535"/>
              </a:moveTo>
              <a:arcTo wR="2018790" hR="2018790" stAng="6846318" swAng="92560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EE2D87-14A4-43BE-88AC-FBFD62DEC049}">
      <dsp:nvSpPr>
        <dsp:cNvPr id="0" name=""/>
        <dsp:cNvSpPr/>
      </dsp:nvSpPr>
      <dsp:spPr>
        <a:xfrm>
          <a:off x="2779257" y="3029287"/>
          <a:ext cx="1316746" cy="8558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kern="1200" dirty="0" smtClean="0"/>
            <a:t>휴대폰 구매자가 구매 후 피드백을 올린다</a:t>
          </a:r>
          <a:r>
            <a:rPr lang="en-US" altLang="en-US" sz="1000" kern="1200" dirty="0" smtClean="0"/>
            <a:t>.</a:t>
          </a:r>
          <a:endParaRPr lang="zh-CN" altLang="en-US" sz="1000" kern="1200" dirty="0"/>
        </a:p>
      </dsp:txBody>
      <dsp:txXfrm>
        <a:off x="2821038" y="3071068"/>
        <a:ext cx="1233184" cy="772323"/>
      </dsp:txXfrm>
    </dsp:sp>
    <dsp:sp modelId="{3BD0D97C-0D1E-4139-8BA3-8E44B399AE40}">
      <dsp:nvSpPr>
        <dsp:cNvPr id="0" name=""/>
        <dsp:cNvSpPr/>
      </dsp:nvSpPr>
      <dsp:spPr>
        <a:xfrm>
          <a:off x="3167163" y="429043"/>
          <a:ext cx="4037581" cy="4037581"/>
        </a:xfrm>
        <a:custGeom>
          <a:avLst/>
          <a:gdLst/>
          <a:ahLst/>
          <a:cxnLst/>
          <a:rect l="0" t="0" r="0" b="0"/>
          <a:pathLst>
            <a:path>
              <a:moveTo>
                <a:pt x="31523" y="2374156"/>
              </a:moveTo>
              <a:arcTo wR="2018790" hR="2018790" stAng="10191688" swAng="1216624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5ABD6-D6D8-4978-B57D-5CBD760D9014}">
      <dsp:nvSpPr>
        <dsp:cNvPr id="0" name=""/>
        <dsp:cNvSpPr/>
      </dsp:nvSpPr>
      <dsp:spPr>
        <a:xfrm>
          <a:off x="2779257" y="1010496"/>
          <a:ext cx="1316746" cy="8558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kern="1200" dirty="0" smtClean="0"/>
            <a:t>성취감</a:t>
          </a:r>
          <a:r>
            <a:rPr lang="en-US" altLang="en-US" sz="1000" kern="1200" dirty="0" smtClean="0"/>
            <a:t>, </a:t>
          </a:r>
          <a:r>
            <a:rPr lang="ko-KR" altLang="en-US" sz="1000" kern="1200" dirty="0" smtClean="0"/>
            <a:t>포인트 지급</a:t>
          </a:r>
          <a:r>
            <a:rPr lang="en-US" altLang="en-US" sz="1000" kern="1200" dirty="0" smtClean="0"/>
            <a:t>, </a:t>
          </a:r>
          <a:r>
            <a:rPr lang="ko-KR" altLang="en-US" sz="1000" kern="1200" dirty="0" smtClean="0"/>
            <a:t>할인권을 받을 기회 생김</a:t>
          </a:r>
          <a:endParaRPr lang="zh-CN" altLang="en-US" sz="1000" kern="1200" dirty="0"/>
        </a:p>
      </dsp:txBody>
      <dsp:txXfrm>
        <a:off x="2821038" y="1052277"/>
        <a:ext cx="1233184" cy="772323"/>
      </dsp:txXfrm>
    </dsp:sp>
    <dsp:sp modelId="{5F9A0464-33C8-40CA-872B-82ACD8291EC9}">
      <dsp:nvSpPr>
        <dsp:cNvPr id="0" name=""/>
        <dsp:cNvSpPr/>
      </dsp:nvSpPr>
      <dsp:spPr>
        <a:xfrm>
          <a:off x="3167163" y="429043"/>
          <a:ext cx="4037581" cy="4037581"/>
        </a:xfrm>
        <a:custGeom>
          <a:avLst/>
          <a:gdLst/>
          <a:ahLst/>
          <a:cxnLst/>
          <a:rect l="0" t="0" r="0" b="0"/>
          <a:pathLst>
            <a:path>
              <a:moveTo>
                <a:pt x="733809" y="461761"/>
              </a:moveTo>
              <a:arcTo wR="2018790" hR="2018790" stAng="13828075" swAng="92560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A3777-0EE6-4A9E-80C7-97310B50282F}" type="datetimeFigureOut">
              <a:rPr lang="zh-CN" altLang="en-US" smtClean="0"/>
              <a:pPr/>
              <a:t>2016-04-27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88A6A-85AF-4080-84D0-7C0804A84E7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1318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88A6A-85AF-4080-84D0-7C0804A84E77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248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pPr/>
              <a:t>2016-04-27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87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pPr/>
              <a:t>2016-04-27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807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pPr/>
              <a:t>2016-04-27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49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pPr/>
              <a:t>2016-04-27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605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pPr/>
              <a:t>2016-04-27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045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pPr/>
              <a:t>2016-04-27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58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pPr/>
              <a:t>2016-04-27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696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pPr/>
              <a:t>2016-04-27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627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pPr/>
              <a:t>2016-04-27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060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AB158B1-D418-45FE-BFDC-055D4348E48E}" type="datetimeFigureOut">
              <a:rPr lang="zh-CN" altLang="en-US" smtClean="0"/>
              <a:pPr/>
              <a:t>2016-04-27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DE74B3-3383-47F7-BD99-3F09946D4B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419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58B1-D418-45FE-BFDC-055D4348E48E}" type="datetimeFigureOut">
              <a:rPr lang="zh-CN" altLang="en-US" smtClean="0"/>
              <a:pPr/>
              <a:t>2016-04-27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74B3-3383-47F7-BD99-3F09946D4B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353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AB158B1-D418-45FE-BFDC-055D4348E48E}" type="datetimeFigureOut">
              <a:rPr lang="zh-CN" altLang="en-US" smtClean="0"/>
              <a:pPr/>
              <a:t>2016-04-27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0DE74B3-3383-47F7-BD99-3F09946D4BD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077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CPS</a:t>
            </a:r>
            <a:r>
              <a:rPr lang="en-US" altLang="zh-CN" sz="2800" dirty="0" smtClean="0"/>
              <a:t>(cost </a:t>
            </a:r>
            <a:r>
              <a:rPr lang="en-US" altLang="zh-CN" sz="2800" smtClean="0"/>
              <a:t>performance </a:t>
            </a:r>
            <a:r>
              <a:rPr lang="en-US" altLang="zh-CN" sz="2800" smtClean="0"/>
              <a:t>smartphone)</a:t>
            </a:r>
            <a:endParaRPr lang="zh-CN" altLang="en-US" sz="2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 flipV="1">
            <a:off x="1177689" y="4307731"/>
            <a:ext cx="10058400" cy="45719"/>
          </a:xfrm>
        </p:spPr>
        <p:txBody>
          <a:bodyPr>
            <a:normAutofit fontScale="25000" lnSpcReduction="20000"/>
          </a:bodyPr>
          <a:lstStyle/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10030837" y="3928550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600" dirty="0" smtClean="0"/>
              <a:t>3</a:t>
            </a:r>
            <a:endParaRPr lang="ko-KR" altLang="en-US" sz="9600" dirty="0"/>
          </a:p>
        </p:txBody>
      </p:sp>
      <p:sp>
        <p:nvSpPr>
          <p:cNvPr id="5" name="TextBox 4"/>
          <p:cNvSpPr txBox="1"/>
          <p:nvPr/>
        </p:nvSpPr>
        <p:spPr>
          <a:xfrm rot="5400000" flipH="1">
            <a:off x="10116287" y="4655833"/>
            <a:ext cx="637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4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D</a:t>
            </a:r>
            <a:endParaRPr lang="ko-KR" altLang="en-US" sz="54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5242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zh-CN" b="1" dirty="0"/>
              <a:t>제품</a:t>
            </a:r>
            <a:r>
              <a:rPr lang="en-US" altLang="zh-CN" b="1" dirty="0"/>
              <a:t>/</a:t>
            </a:r>
            <a:r>
              <a:rPr lang="ko-KR" altLang="zh-CN" b="1" dirty="0"/>
              <a:t>서비스 브로슈어</a:t>
            </a:r>
            <a:r>
              <a:rPr lang="en-US" altLang="zh-CN" b="1" dirty="0"/>
              <a:t>(</a:t>
            </a:r>
            <a:r>
              <a:rPr lang="ko-KR" altLang="zh-CN" b="1" dirty="0"/>
              <a:t>제품설명서</a:t>
            </a:r>
            <a:r>
              <a:rPr lang="en-US" altLang="zh-CN" b="1" dirty="0"/>
              <a:t>) </a:t>
            </a:r>
            <a:r>
              <a:rPr lang="ko-KR" altLang="zh-CN" b="1" dirty="0" smtClean="0"/>
              <a:t>작성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ko-KR" altLang="en-US" dirty="0" smtClean="0"/>
              <a:t>앱에서 많은 전문가와 사용자의 정보를 통해 중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저가 시장에 있는 스마트폰의 특성과  사용후기를 볼 수 있다</a:t>
            </a:r>
            <a:r>
              <a:rPr lang="en-US" altLang="ko-KR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dirty="0" smtClean="0"/>
              <a:t>중</a:t>
            </a:r>
            <a:r>
              <a:rPr lang="en-US" altLang="ko-KR" dirty="0" smtClean="0"/>
              <a:t>,</a:t>
            </a:r>
            <a:r>
              <a:rPr lang="ko-KR" altLang="en-US" dirty="0" smtClean="0"/>
              <a:t>저가 폰을 구매할 때 많은 도움을 준다</a:t>
            </a:r>
            <a:r>
              <a:rPr lang="en-US" altLang="ko-KR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dirty="0" smtClean="0"/>
              <a:t>모든 중</a:t>
            </a:r>
            <a:r>
              <a:rPr lang="en-US" altLang="ko-KR" dirty="0" smtClean="0"/>
              <a:t>,</a:t>
            </a:r>
            <a:r>
              <a:rPr lang="ko-KR" altLang="en-US" dirty="0" smtClean="0"/>
              <a:t>저가 폰의 정보가 있어서 정보의 량이 많다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2620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zh-CN" dirty="0"/>
              <a:t>사업 성공을 위한 핵심역량 </a:t>
            </a:r>
            <a:r>
              <a:rPr lang="ko-KR" altLang="zh-CN" dirty="0" smtClean="0"/>
              <a:t>정의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ea"/>
              <a:buAutoNum type="circleNumDbPlain"/>
            </a:pPr>
            <a:r>
              <a:rPr lang="en-US" altLang="ko-KR" dirty="0"/>
              <a:t> </a:t>
            </a:r>
            <a:r>
              <a:rPr lang="ko-KR" altLang="en-US" dirty="0" smtClean="0"/>
              <a:t>중</a:t>
            </a:r>
            <a:r>
              <a:rPr lang="en-US" altLang="ko-KR" dirty="0" smtClean="0"/>
              <a:t>,</a:t>
            </a:r>
            <a:r>
              <a:rPr lang="ko-KR" altLang="en-US" dirty="0" smtClean="0"/>
              <a:t>저가 스마트 폰 사용자 시장을 집중공략 하는것으로 틈새시장을 점령한다</a:t>
            </a:r>
            <a:r>
              <a:rPr lang="en-US" altLang="ko-KR" dirty="0" smtClean="0"/>
              <a:t>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altLang="ko-KR" dirty="0"/>
              <a:t> </a:t>
            </a:r>
            <a:r>
              <a:rPr lang="ko-KR" altLang="en-US" dirty="0" smtClean="0"/>
              <a:t>대중의 평가와 사용자의 후기를 통해 자신이 정말 필요한 성능 대비 가격의 핸드폰을 선택할 수 있다</a:t>
            </a:r>
            <a:r>
              <a:rPr lang="en-US" altLang="ko-KR" dirty="0" smtClean="0"/>
              <a:t>.</a:t>
            </a:r>
          </a:p>
          <a:p>
            <a:pPr marL="457200" indent="-457200">
              <a:buFont typeface="+mj-ea"/>
              <a:buAutoNum type="circleNumDbPlain"/>
            </a:pPr>
            <a:r>
              <a:rPr lang="ko-KR" altLang="en-US" dirty="0" smtClean="0"/>
              <a:t>사용후기를 </a:t>
            </a:r>
            <a:r>
              <a:rPr lang="ko-KR" altLang="en-US" dirty="0"/>
              <a:t>통해 각 회사의 스마트 폰 장</a:t>
            </a:r>
            <a:r>
              <a:rPr lang="en-US" altLang="ko-KR" dirty="0"/>
              <a:t>, </a:t>
            </a:r>
            <a:r>
              <a:rPr lang="ko-KR" altLang="en-US" dirty="0"/>
              <a:t>단점에 대한 빅 데이터를 제공할 수 </a:t>
            </a:r>
            <a:r>
              <a:rPr lang="ko-KR" altLang="en-US" dirty="0" smtClean="0"/>
              <a:t>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이를 통해 자신의 제품을 업그레이드를 할 수 있고 마케팅효과를 증가할 수 있다</a:t>
            </a:r>
            <a:r>
              <a:rPr lang="en-US" altLang="ko-KR" dirty="0" smtClean="0"/>
              <a:t>. </a:t>
            </a:r>
            <a:endParaRPr lang="en-US" altLang="ko-KR" dirty="0"/>
          </a:p>
          <a:p>
            <a:pPr marL="457200" indent="-457200">
              <a:buFont typeface="+mj-ea"/>
              <a:buAutoNum type="circleNumDbPlain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3465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82532" y="286603"/>
            <a:ext cx="10058400" cy="1450757"/>
          </a:xfrm>
        </p:spPr>
        <p:txBody>
          <a:bodyPr/>
          <a:lstStyle/>
          <a:p>
            <a:r>
              <a:rPr lang="ko-KR" altLang="zh-CN" dirty="0"/>
              <a:t>경쟁사 </a:t>
            </a:r>
            <a:r>
              <a:rPr lang="ko-KR" altLang="zh-CN" dirty="0" smtClean="0"/>
              <a:t>분석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바이두 리서치</a:t>
            </a:r>
            <a:r>
              <a:rPr lang="en-US" altLang="zh-CN" dirty="0" smtClean="0"/>
              <a:t>:</a:t>
            </a:r>
          </a:p>
          <a:p>
            <a:r>
              <a:rPr lang="ko-KR" altLang="en-US" dirty="0" smtClean="0"/>
              <a:t>                    우세</a:t>
            </a:r>
            <a:r>
              <a:rPr lang="en-US" altLang="ko-KR" dirty="0" smtClean="0"/>
              <a:t>:</a:t>
            </a:r>
            <a:r>
              <a:rPr lang="ko-KR" altLang="zh-CN" dirty="0" smtClean="0"/>
              <a:t>일반 </a:t>
            </a:r>
            <a:r>
              <a:rPr lang="ko-KR" altLang="zh-CN" dirty="0"/>
              <a:t>사람들이 능히 사용하고 있는 문제해결 인터넷 </a:t>
            </a:r>
            <a:r>
              <a:rPr lang="ko-KR" altLang="zh-CN" dirty="0" smtClean="0"/>
              <a:t>홈페지</a:t>
            </a:r>
            <a:r>
              <a:rPr lang="ko-KR" altLang="en-US" dirty="0" smtClean="0"/>
              <a:t>이다</a:t>
            </a:r>
            <a:r>
              <a:rPr lang="en-US" altLang="zh-CN" dirty="0" smtClean="0"/>
              <a:t>.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                   </a:t>
            </a:r>
            <a:r>
              <a:rPr lang="ko-KR" altLang="en-US" dirty="0" smtClean="0"/>
              <a:t>인지도가 </a:t>
            </a:r>
            <a:r>
              <a:rPr lang="ko-KR" altLang="en-US" dirty="0" smtClean="0"/>
              <a:t>높고 바이두라는 브랜드에 의해 많은 고객층을 확보하고 있다</a:t>
            </a:r>
            <a:r>
              <a:rPr lang="en-US" altLang="ko-KR" dirty="0" smtClean="0"/>
              <a:t>. </a:t>
            </a:r>
            <a:r>
              <a:rPr lang="en-US" altLang="ko-KR" dirty="0" smtClean="0"/>
              <a:t>          </a:t>
            </a:r>
          </a:p>
          <a:p>
            <a:r>
              <a:rPr lang="en-US" altLang="ko-KR" dirty="0" smtClean="0"/>
              <a:t>                    </a:t>
            </a:r>
            <a:r>
              <a:rPr lang="ko-KR" altLang="en-US" dirty="0" smtClean="0"/>
              <a:t>결점</a:t>
            </a:r>
            <a:r>
              <a:rPr lang="en-US" altLang="ko-KR" dirty="0" smtClean="0"/>
              <a:t>:</a:t>
            </a:r>
            <a:r>
              <a:rPr lang="ko-KR" altLang="en-US" dirty="0" smtClean="0">
                <a:solidFill>
                  <a:srgbClr val="FF0000"/>
                </a:solidFill>
              </a:rPr>
              <a:t>전문적인</a:t>
            </a:r>
            <a:r>
              <a:rPr lang="en-US" altLang="ko-KR" dirty="0" smtClean="0">
                <a:solidFill>
                  <a:srgbClr val="FF0000"/>
                </a:solidFill>
              </a:rPr>
              <a:t> </a:t>
            </a:r>
            <a:r>
              <a:rPr lang="ko-KR" altLang="zh-CN" dirty="0" smtClean="0">
                <a:solidFill>
                  <a:srgbClr val="FF0000"/>
                </a:solidFill>
              </a:rPr>
              <a:t>문제</a:t>
            </a:r>
            <a:r>
              <a:rPr lang="ko-KR" altLang="en-US" dirty="0" smtClean="0">
                <a:solidFill>
                  <a:srgbClr val="FF0000"/>
                </a:solidFill>
              </a:rPr>
              <a:t>해결이 적다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                              </a:t>
            </a:r>
            <a:r>
              <a:rPr lang="ko-KR" altLang="en-US" dirty="0" smtClean="0">
                <a:solidFill>
                  <a:srgbClr val="FF0000"/>
                </a:solidFill>
              </a:rPr>
              <a:t>싸이트와 연결하는 식인데 공정성과 객관성이 차하다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zh-CN" altLang="zh-CN" u="sng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906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zh-CN" dirty="0"/>
              <a:t>경쟁력 포지셔닝 차트 그리기</a:t>
            </a:r>
            <a:endParaRPr lang="zh-CN" altLang="en-US" dirty="0"/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3541486" y="2028131"/>
            <a:ext cx="0" cy="3193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3541486" y="5221274"/>
            <a:ext cx="40785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2"/>
          <p:cNvSpPr txBox="1">
            <a:spLocks noChangeArrowheads="1"/>
          </p:cNvSpPr>
          <p:nvPr/>
        </p:nvSpPr>
        <p:spPr bwMode="auto">
          <a:xfrm>
            <a:off x="4588236" y="5403078"/>
            <a:ext cx="2262507" cy="5768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ko-KR" altLang="en-US" sz="28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전문성</a:t>
            </a:r>
            <a:endParaRPr 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28"/>
          <p:cNvSpPr txBox="1"/>
          <p:nvPr/>
        </p:nvSpPr>
        <p:spPr>
          <a:xfrm>
            <a:off x="2917371" y="2591557"/>
            <a:ext cx="624115" cy="2053014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ko-KR" altLang="en-US" sz="2400" kern="100" dirty="0" smtClean="0">
                <a:ea typeface="Batang" panose="02030600000101010101" pitchFamily="18" charset="-127"/>
                <a:cs typeface="Times New Roman" panose="02020603050405020304" pitchFamily="18" charset="0"/>
              </a:rPr>
              <a:t>구매후 만족도</a:t>
            </a:r>
            <a:endParaRPr lang="zh-CN" sz="3600" kern="100" dirty="0"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876" y="3080871"/>
            <a:ext cx="1327604" cy="1087664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444343" y="2278743"/>
            <a:ext cx="1335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CPS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6410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            </a:t>
            </a:r>
            <a:r>
              <a:rPr lang="ko-KR" altLang="en-US" dirty="0" smtClean="0"/>
              <a:t>문제해결    전후의    대비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                  문제   해결전   상태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ko-KR" altLang="en-US" dirty="0" smtClean="0"/>
              <a:t>               문제를 해결한후의 상태</a:t>
            </a:r>
            <a:endParaRPr lang="zh-CN" altLang="en-US" dirty="0"/>
          </a:p>
        </p:txBody>
      </p:sp>
      <p:pic>
        <p:nvPicPr>
          <p:cNvPr id="11" name="Picture 2" descr="http://img0.imgtn.bdimg.com/it/u=4070292050,1061506628&amp;fm=21&amp;gp=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40659" y="2684207"/>
            <a:ext cx="4586748" cy="3126658"/>
          </a:xfrm>
          <a:prstGeom prst="rect">
            <a:avLst/>
          </a:prstGeom>
          <a:noFill/>
        </p:spPr>
      </p:pic>
      <p:pic>
        <p:nvPicPr>
          <p:cNvPr id="12" name="Picture 4" descr="http://img5.imgtn.bdimg.com/it/u=2107118534,4141628443&amp;fm=21&amp;gp=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622026" y="2698955"/>
            <a:ext cx="4498258" cy="30461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구매결정에 영향을 미치는 사람분석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97280" y="1872343"/>
            <a:ext cx="10180320" cy="4088191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u"/>
            </a:pPr>
            <a:r>
              <a:rPr lang="ko-KR" altLang="en-US" dirty="0" smtClean="0"/>
              <a:t>중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저가 핸드폰 평가및 추천 앱 개발</a:t>
            </a:r>
            <a:r>
              <a:rPr lang="en-US" altLang="ko-KR" dirty="0" smtClean="0"/>
              <a:t>: </a:t>
            </a:r>
            <a:r>
              <a:rPr lang="ko-KR" altLang="en-US" dirty="0" smtClean="0"/>
              <a:t>이로 인해 중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저가 핸드폰을 예산에 알맞게 자기 자신이 원한 성능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기능 대비 가격에 적당한 제품을 구매할 수 있음</a:t>
            </a:r>
            <a:r>
              <a:rPr lang="en-US" altLang="ko-KR" dirty="0" smtClean="0"/>
              <a:t>.</a:t>
            </a:r>
          </a:p>
          <a:p>
            <a:pPr algn="just">
              <a:buFont typeface="Wingdings" panose="05000000000000000000" pitchFamily="2" charset="2"/>
              <a:buChar char="u"/>
            </a:pPr>
            <a:r>
              <a:rPr lang="ko-KR" altLang="en-US" dirty="0" smtClean="0"/>
              <a:t>최종 사용자</a:t>
            </a:r>
            <a:r>
              <a:rPr lang="en-US" altLang="ko-KR" dirty="0" smtClean="0"/>
              <a:t>: </a:t>
            </a:r>
            <a:r>
              <a:rPr lang="ko-KR" altLang="en-US" dirty="0" smtClean="0"/>
              <a:t>핸드폰을 바꾸려는 사람</a:t>
            </a:r>
            <a:endParaRPr lang="en-US" altLang="ko-KR" dirty="0" smtClean="0"/>
          </a:p>
          <a:p>
            <a:pPr algn="just">
              <a:buFont typeface="Wingdings" panose="05000000000000000000" pitchFamily="2" charset="2"/>
              <a:buChar char="u"/>
            </a:pPr>
            <a:r>
              <a:rPr lang="ko-KR" altLang="en-US" dirty="0" smtClean="0"/>
              <a:t>지지자</a:t>
            </a:r>
            <a:r>
              <a:rPr lang="en-US" altLang="ko-KR" dirty="0" smtClean="0"/>
              <a:t>: </a:t>
            </a:r>
            <a:r>
              <a:rPr lang="ko-KR" altLang="en-US" dirty="0" smtClean="0"/>
              <a:t>핸드폰 값을 지불하는 사람</a:t>
            </a:r>
            <a:endParaRPr lang="en-US" altLang="ko-KR" dirty="0"/>
          </a:p>
          <a:p>
            <a:pPr algn="just">
              <a:buFont typeface="Wingdings" panose="05000000000000000000" pitchFamily="2" charset="2"/>
              <a:buChar char="u"/>
            </a:pPr>
            <a:r>
              <a:rPr lang="ko-KR" altLang="en-US" dirty="0" smtClean="0"/>
              <a:t>분석내용</a:t>
            </a:r>
            <a:r>
              <a:rPr lang="en-US" altLang="ko-KR" dirty="0" smtClean="0"/>
              <a:t>: </a:t>
            </a:r>
            <a:r>
              <a:rPr lang="ko-KR" altLang="en-US" dirty="0" smtClean="0"/>
              <a:t>핸드폰에 대한 대중의 평가를 통해 자신에 제일 알 맞는 스마트 폰을 선택할 수 있음</a:t>
            </a:r>
            <a:r>
              <a:rPr lang="en-US" altLang="ko-KR" dirty="0" smtClean="0"/>
              <a:t>.</a:t>
            </a:r>
            <a:r>
              <a:rPr lang="en-US" altLang="ko-KR" dirty="0"/>
              <a:t> </a:t>
            </a:r>
            <a:r>
              <a:rPr lang="ko-KR" altLang="en-US" dirty="0" smtClean="0"/>
              <a:t>대응한 핸드폰 전문점 광고를 해서 평가를 통해 획득한 포인트로 스마트 폰 구매 할인권을 바꿀 수 있음</a:t>
            </a:r>
            <a:endParaRPr lang="en-US" altLang="ko-KR" dirty="0" smtClean="0"/>
          </a:p>
          <a:p>
            <a:pPr algn="just">
              <a:buFont typeface="Wingdings" panose="05000000000000000000" pitchFamily="2" charset="2"/>
              <a:buChar char="u"/>
            </a:pPr>
            <a:r>
              <a:rPr lang="ko-KR" altLang="en-US" dirty="0" smtClean="0"/>
              <a:t>대중 평가 데이터를 정리하고 빅데이터를 통해 유관정보를 스마트폰 회사와 교환한다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92318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후속시장 규모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97280" y="1842106"/>
            <a:ext cx="10058400" cy="3378200"/>
          </a:xfrm>
        </p:spPr>
        <p:txBody>
          <a:bodyPr>
            <a:normAutofit/>
          </a:bodyPr>
          <a:lstStyle/>
          <a:p>
            <a:r>
              <a:rPr lang="ko-KR" altLang="en-US" sz="2400" dirty="0" smtClean="0"/>
              <a:t>거점시장을 정복한 후 </a:t>
            </a:r>
            <a:r>
              <a:rPr lang="ko-KR" altLang="en-US" sz="2400" dirty="0" smtClean="0"/>
              <a:t>인지도를 높인다</a:t>
            </a:r>
            <a:r>
              <a:rPr lang="en-US" altLang="ko-KR" sz="2400" dirty="0" smtClean="0"/>
              <a:t>.</a:t>
            </a:r>
          </a:p>
          <a:p>
            <a:r>
              <a:rPr lang="ko-KR" altLang="en-US" sz="2400" dirty="0" smtClean="0"/>
              <a:t>다양한  </a:t>
            </a:r>
            <a:r>
              <a:rPr lang="ko-KR" altLang="en-US" sz="2400" dirty="0" smtClean="0"/>
              <a:t>첨단 과학</a:t>
            </a:r>
            <a:r>
              <a:rPr lang="en-US" altLang="ko-KR" sz="2400" dirty="0" smtClean="0"/>
              <a:t>(IOT, VR)</a:t>
            </a:r>
            <a:r>
              <a:rPr lang="ko-KR" altLang="en-US" sz="2400" dirty="0" smtClean="0"/>
              <a:t>등 신제품의 평가와 사용 후기로 새로운 시장을 정복한다</a:t>
            </a:r>
            <a:r>
              <a:rPr lang="en-US" altLang="ko-KR" sz="2400" dirty="0" smtClean="0"/>
              <a:t>.</a:t>
            </a:r>
          </a:p>
          <a:p>
            <a:r>
              <a:rPr lang="ko-KR" altLang="en-US" sz="2400" dirty="0" smtClean="0"/>
              <a:t>최종적으로 </a:t>
            </a:r>
            <a:r>
              <a:rPr lang="en-US" altLang="ko-KR" sz="2400" dirty="0" smtClean="0"/>
              <a:t>IT</a:t>
            </a:r>
            <a:r>
              <a:rPr lang="ko-KR" altLang="en-US" sz="2400" dirty="0" smtClean="0"/>
              <a:t>분야에 전문성과 빅데이터를 가진 회사로 엉급한다</a:t>
            </a:r>
            <a:r>
              <a:rPr lang="en-US" altLang="ko-KR" sz="2400" dirty="0" smtClean="0"/>
              <a:t>.</a:t>
            </a:r>
            <a:r>
              <a:rPr lang="ko-KR" altLang="en-US" sz="2400" dirty="0" smtClean="0"/>
              <a:t> 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311865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비즈니스 모델</a:t>
            </a:r>
            <a:r>
              <a:rPr lang="en-US" altLang="ko-KR" dirty="0" smtClean="0"/>
              <a:t>	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979387" y="3480041"/>
            <a:ext cx="1625600" cy="870858"/>
          </a:xfrm>
          <a:prstGeom prst="rect">
            <a:avLst/>
          </a:prstGeom>
          <a:effectLst>
            <a:softEdge rad="635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사용자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528954" y="2032971"/>
            <a:ext cx="1625600" cy="870858"/>
          </a:xfrm>
          <a:prstGeom prst="rect">
            <a:avLst/>
          </a:prstGeom>
          <a:effectLst>
            <a:softEdge rad="635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핸드폰 회사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261428" y="3421985"/>
            <a:ext cx="1625600" cy="870858"/>
          </a:xfrm>
          <a:prstGeom prst="rect">
            <a:avLst/>
          </a:prstGeom>
          <a:effectLst>
            <a:softEdge rad="635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CPS</a:t>
            </a:r>
            <a:endParaRPr lang="zh-CN" altLang="en-US" sz="3200" dirty="0"/>
          </a:p>
        </p:txBody>
      </p:sp>
      <p:sp>
        <p:nvSpPr>
          <p:cNvPr id="9" name="矩形 8"/>
          <p:cNvSpPr/>
          <p:nvPr/>
        </p:nvSpPr>
        <p:spPr>
          <a:xfrm>
            <a:off x="8557983" y="4771819"/>
            <a:ext cx="1625600" cy="870858"/>
          </a:xfrm>
          <a:prstGeom prst="rect">
            <a:avLst/>
          </a:prstGeom>
          <a:effectLst>
            <a:softEdge rad="635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개인 평가자</a:t>
            </a:r>
            <a:endParaRPr lang="zh-CN" altLang="en-US" dirty="0"/>
          </a:p>
        </p:txBody>
      </p:sp>
      <p:cxnSp>
        <p:nvCxnSpPr>
          <p:cNvPr id="13" name="直接箭头连接符 12"/>
          <p:cNvCxnSpPr>
            <a:endCxn id="7" idx="1"/>
          </p:cNvCxnSpPr>
          <p:nvPr/>
        </p:nvCxnSpPr>
        <p:spPr>
          <a:xfrm flipV="1">
            <a:off x="6901540" y="2468400"/>
            <a:ext cx="1627414" cy="1140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>
            <a:off x="6858000" y="2237618"/>
            <a:ext cx="1627413" cy="1140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6850742" y="4434605"/>
            <a:ext cx="1524001" cy="627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 flipV="1">
            <a:off x="6858001" y="4191247"/>
            <a:ext cx="1516742" cy="580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3626758" y="3810485"/>
            <a:ext cx="1634670" cy="3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flipH="1">
            <a:off x="3619502" y="4075129"/>
            <a:ext cx="16419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6502400" y="2468400"/>
            <a:ext cx="142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평가 데이터 제공</a:t>
            </a:r>
            <a:endParaRPr lang="zh-CN" altLang="en-US" sz="1200" dirty="0"/>
          </a:p>
        </p:txBody>
      </p:sp>
      <p:sp>
        <p:nvSpPr>
          <p:cNvPr id="34" name="文本框 33"/>
          <p:cNvSpPr txBox="1"/>
          <p:nvPr/>
        </p:nvSpPr>
        <p:spPr>
          <a:xfrm>
            <a:off x="7491184" y="3116927"/>
            <a:ext cx="1768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데이터 수수료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광고료</a:t>
            </a:r>
            <a:endParaRPr lang="zh-CN" altLang="en-US" sz="1200" dirty="0"/>
          </a:p>
        </p:txBody>
      </p:sp>
      <p:sp>
        <p:nvSpPr>
          <p:cNvPr id="35" name="文本框 34"/>
          <p:cNvSpPr txBox="1"/>
          <p:nvPr/>
        </p:nvSpPr>
        <p:spPr>
          <a:xfrm>
            <a:off x="7491184" y="4123292"/>
            <a:ext cx="142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평가 제공</a:t>
            </a:r>
            <a:endParaRPr lang="zh-CN" altLang="en-US" sz="1200" dirty="0"/>
          </a:p>
        </p:txBody>
      </p:sp>
      <p:sp>
        <p:nvSpPr>
          <p:cNvPr id="36" name="文本框 35"/>
          <p:cNvSpPr txBox="1"/>
          <p:nvPr/>
        </p:nvSpPr>
        <p:spPr>
          <a:xfrm>
            <a:off x="6495145" y="4852658"/>
            <a:ext cx="142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포인트 제공</a:t>
            </a:r>
            <a:endParaRPr lang="zh-CN" altLang="en-US" sz="1200" dirty="0"/>
          </a:p>
        </p:txBody>
      </p:sp>
      <p:sp>
        <p:nvSpPr>
          <p:cNvPr id="37" name="文本框 36"/>
          <p:cNvSpPr txBox="1"/>
          <p:nvPr/>
        </p:nvSpPr>
        <p:spPr>
          <a:xfrm>
            <a:off x="3779160" y="4197886"/>
            <a:ext cx="142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유관 데이터 제공</a:t>
            </a:r>
            <a:endParaRPr lang="zh-CN" altLang="en-US" sz="1200" dirty="0"/>
          </a:p>
        </p:txBody>
      </p:sp>
      <p:sp>
        <p:nvSpPr>
          <p:cNvPr id="38" name="文本框 37"/>
          <p:cNvSpPr txBox="1"/>
          <p:nvPr/>
        </p:nvSpPr>
        <p:spPr>
          <a:xfrm>
            <a:off x="3692075" y="3421985"/>
            <a:ext cx="1569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사용욕구 </a:t>
            </a:r>
            <a:r>
              <a:rPr lang="ko-KR" altLang="en-US" sz="1200" smtClean="0"/>
              <a:t>제시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검색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91321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30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10996" y="3011214"/>
            <a:ext cx="13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휴대폰 평가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20207" y="1360577"/>
            <a:ext cx="17815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제품의 기능별 설명을 보여줌으로 </a:t>
            </a:r>
            <a:endParaRPr lang="en-US" altLang="ko-KR" sz="1200" dirty="0" smtClean="0"/>
          </a:p>
          <a:p>
            <a:r>
              <a:rPr lang="ko-KR" altLang="en-US" sz="1200" dirty="0" smtClean="0"/>
              <a:t>사용자의  사용후기를 통해  제품의 구매를 도와준다</a:t>
            </a:r>
            <a:endParaRPr lang="ko-KR" alt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164316" y="1439182"/>
            <a:ext cx="2506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소비자 들의  구매력 향상을 도와준다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42234" y="3380546"/>
            <a:ext cx="22387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다양한 제품의 분석과</a:t>
            </a:r>
            <a:endParaRPr lang="en-US" altLang="ko-KR" dirty="0" smtClean="0"/>
          </a:p>
          <a:p>
            <a:r>
              <a:rPr lang="ko-KR" altLang="en-US" dirty="0" smtClean="0"/>
              <a:t>많은 사용자의 후기가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31931" y="3499945"/>
            <a:ext cx="28825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정확한 제품정보</a:t>
            </a:r>
            <a:endParaRPr lang="en-US" altLang="ko-KR" dirty="0" smtClean="0"/>
          </a:p>
          <a:p>
            <a:r>
              <a:rPr lang="ko-KR" altLang="en-US" dirty="0" err="1" smtClean="0"/>
              <a:t>다량한</a:t>
            </a:r>
            <a:r>
              <a:rPr lang="ko-KR" altLang="en-US" dirty="0" smtClean="0"/>
              <a:t> 구매후기</a:t>
            </a:r>
            <a:endParaRPr lang="en-US" altLang="ko-KR" dirty="0" smtClean="0"/>
          </a:p>
          <a:p>
            <a:r>
              <a:rPr lang="ko-KR" altLang="en-US" dirty="0" smtClean="0"/>
              <a:t>철저한 성능 대비 가격분석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9806" y="3150789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바이두</a:t>
            </a:r>
            <a:r>
              <a:rPr lang="ko-KR" altLang="en-US" dirty="0"/>
              <a:t> </a:t>
            </a:r>
            <a:r>
              <a:rPr lang="ko-KR" altLang="en-US" dirty="0" smtClean="0"/>
              <a:t>지식인 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427779" y="1072055"/>
            <a:ext cx="27642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고객 맞춤형 </a:t>
            </a:r>
            <a:r>
              <a:rPr lang="ko-KR" altLang="en-US" dirty="0" err="1" smtClean="0"/>
              <a:t>스마트폰</a:t>
            </a:r>
            <a:r>
              <a:rPr lang="ko-KR" altLang="en-US" dirty="0" smtClean="0"/>
              <a:t> 추천을 통한 </a:t>
            </a:r>
            <a:endParaRPr lang="en-US" altLang="ko-KR" dirty="0" smtClean="0"/>
          </a:p>
          <a:p>
            <a:r>
              <a:rPr lang="ko-KR" altLang="en-US" dirty="0" smtClean="0"/>
              <a:t>고객 만족감 충족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9309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zh-CN" dirty="0"/>
              <a:t>시장 세분화</a:t>
            </a:r>
            <a:r>
              <a:rPr lang="en-US" altLang="zh-CN" dirty="0"/>
              <a:t>(</a:t>
            </a:r>
            <a:r>
              <a:rPr lang="ko-KR" altLang="zh-CN" dirty="0" smtClean="0"/>
              <a:t>브레</a:t>
            </a:r>
            <a:r>
              <a:rPr lang="ko-KR" altLang="en-US" dirty="0" smtClean="0"/>
              <a:t>인 </a:t>
            </a:r>
            <a:r>
              <a:rPr lang="ko-KR" altLang="zh-CN" dirty="0" err="1" smtClean="0"/>
              <a:t>스토밍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2247964"/>
          </a:xfrm>
        </p:spPr>
        <p:txBody>
          <a:bodyPr/>
          <a:lstStyle/>
          <a:p>
            <a:r>
              <a:rPr lang="en-US" altLang="zh-CN" dirty="0"/>
              <a:t> 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5573" y="1734207"/>
            <a:ext cx="107993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남녀공용</a:t>
            </a:r>
            <a:r>
              <a:rPr lang="en-US" altLang="ko-KR" dirty="0" smtClean="0"/>
              <a:t>, 10</a:t>
            </a:r>
            <a:r>
              <a:rPr lang="ko-KR" altLang="en-US" dirty="0" smtClean="0"/>
              <a:t>대에서 </a:t>
            </a:r>
            <a:r>
              <a:rPr lang="en-US" altLang="ko-KR" dirty="0" smtClean="0"/>
              <a:t>20</a:t>
            </a:r>
            <a:r>
              <a:rPr lang="ko-KR" altLang="en-US" dirty="0" smtClean="0"/>
              <a:t>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공인</a:t>
            </a:r>
            <a:r>
              <a:rPr lang="en-US" altLang="ko-KR" dirty="0" smtClean="0"/>
              <a:t>(</a:t>
            </a:r>
            <a:r>
              <a:rPr lang="zh-CN" altLang="en-US" dirty="0" smtClean="0"/>
              <a:t>工人），</a:t>
            </a:r>
            <a:r>
              <a:rPr lang="ko-KR" altLang="en-US" dirty="0" smtClean="0"/>
              <a:t>실업자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고등학생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중국사람</a:t>
            </a:r>
            <a:r>
              <a:rPr lang="en-US" altLang="ko-KR" dirty="0" smtClean="0"/>
              <a:t>, </a:t>
            </a:r>
            <a:r>
              <a:rPr lang="ko-KR" altLang="en-US" dirty="0" smtClean="0"/>
              <a:t>대학생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직장인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주부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할아버지</a:t>
            </a:r>
            <a:r>
              <a:rPr lang="en-US" altLang="ko-KR" dirty="0" smtClean="0"/>
              <a:t>,</a:t>
            </a:r>
            <a:r>
              <a:rPr lang="ko-KR" altLang="en-US" dirty="0" smtClean="0"/>
              <a:t>할머니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게임을 좋아함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전자제품을 좋아함</a:t>
            </a:r>
            <a:r>
              <a:rPr lang="en-US" altLang="ko-KR" dirty="0" smtClean="0"/>
              <a:t>, </a:t>
            </a:r>
            <a:r>
              <a:rPr lang="ko-KR" altLang="en-US" dirty="0"/>
              <a:t> </a:t>
            </a:r>
            <a:r>
              <a:rPr lang="ko-KR" altLang="en-US" dirty="0" err="1" smtClean="0"/>
              <a:t>팔랑귀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여자친구 없다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남자친구 없다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대인관계가 좋다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화장품을 좋아한다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덤벙거린다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9667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zh-CN" dirty="0"/>
              <a:t>거점 시장 </a:t>
            </a:r>
            <a:r>
              <a:rPr lang="ko-KR" altLang="zh-CN" dirty="0" smtClean="0"/>
              <a:t>파악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en-US" altLang="zh-CN" sz="1800" dirty="0"/>
              <a:t>20</a:t>
            </a:r>
            <a:r>
              <a:rPr lang="ko-KR" altLang="zh-CN" sz="1800" dirty="0"/>
              <a:t>대 중반</a:t>
            </a:r>
            <a:r>
              <a:rPr lang="en-US" altLang="zh-CN" sz="1800" dirty="0"/>
              <a:t>, </a:t>
            </a:r>
            <a:r>
              <a:rPr lang="ko-KR" altLang="zh-CN" sz="1800" dirty="0"/>
              <a:t>여성</a:t>
            </a:r>
            <a:r>
              <a:rPr lang="en-US" altLang="zh-CN" sz="1800" dirty="0"/>
              <a:t>, </a:t>
            </a:r>
            <a:r>
              <a:rPr lang="ko-KR" altLang="zh-CN" sz="1800" dirty="0"/>
              <a:t>대졸</a:t>
            </a:r>
            <a:r>
              <a:rPr lang="en-US" altLang="zh-CN" sz="1800" dirty="0"/>
              <a:t>, </a:t>
            </a:r>
            <a:r>
              <a:rPr lang="ko-KR" altLang="en-US" sz="1800" dirty="0" smtClean="0"/>
              <a:t>핸드폰에 관심이 많음</a:t>
            </a:r>
            <a:r>
              <a:rPr lang="en-US" altLang="zh-CN" sz="1800" dirty="0" smtClean="0"/>
              <a:t>, </a:t>
            </a:r>
            <a:r>
              <a:rPr lang="ko-KR" altLang="zh-CN" sz="1800" dirty="0" smtClean="0"/>
              <a:t>남</a:t>
            </a:r>
            <a:r>
              <a:rPr lang="ko-KR" altLang="en-US" sz="1800" dirty="0" smtClean="0"/>
              <a:t>자</a:t>
            </a:r>
            <a:r>
              <a:rPr lang="ko-KR" altLang="zh-CN" sz="1800" dirty="0" smtClean="0"/>
              <a:t>친</a:t>
            </a:r>
            <a:r>
              <a:rPr lang="ko-KR" altLang="en-US" sz="1800" dirty="0" smtClean="0"/>
              <a:t>구</a:t>
            </a:r>
            <a:r>
              <a:rPr lang="ko-KR" altLang="zh-CN" sz="1800" dirty="0" smtClean="0"/>
              <a:t> 있음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남자친구도 핸</a:t>
            </a:r>
            <a:r>
              <a:rPr lang="ko-KR" altLang="en-US" sz="1800" dirty="0"/>
              <a:t>드</a:t>
            </a:r>
            <a:r>
              <a:rPr lang="ko-KR" altLang="en-US" sz="1800" dirty="0" smtClean="0"/>
              <a:t>폰 좋아함</a:t>
            </a:r>
            <a:endParaRPr lang="zh-CN" altLang="zh-CN" sz="1800" dirty="0"/>
          </a:p>
          <a:p>
            <a:pPr lvl="0" algn="just"/>
            <a:r>
              <a:rPr lang="en-US" altLang="zh-CN" sz="1800" dirty="0"/>
              <a:t>30</a:t>
            </a:r>
            <a:r>
              <a:rPr lang="ko-KR" altLang="zh-CN" sz="1800" dirty="0"/>
              <a:t>대 중반</a:t>
            </a:r>
            <a:r>
              <a:rPr lang="en-US" altLang="zh-CN" sz="1800" dirty="0"/>
              <a:t>, </a:t>
            </a:r>
            <a:r>
              <a:rPr lang="ko-KR" altLang="zh-CN" sz="1800" dirty="0"/>
              <a:t>여성</a:t>
            </a:r>
            <a:r>
              <a:rPr lang="en-US" altLang="zh-CN" sz="1800" dirty="0"/>
              <a:t>, </a:t>
            </a:r>
            <a:r>
              <a:rPr lang="ko-KR" altLang="zh-CN" sz="1800" dirty="0"/>
              <a:t>가정주부</a:t>
            </a:r>
            <a:r>
              <a:rPr lang="en-US" altLang="zh-CN" sz="1800" dirty="0"/>
              <a:t>, </a:t>
            </a:r>
            <a:r>
              <a:rPr lang="ko-KR" altLang="zh-CN" sz="1800" dirty="0"/>
              <a:t>직장 없음</a:t>
            </a:r>
            <a:r>
              <a:rPr lang="en-US" altLang="zh-CN" sz="1800" dirty="0"/>
              <a:t>, </a:t>
            </a:r>
            <a:r>
              <a:rPr lang="ko-KR" altLang="zh-CN" sz="1800" dirty="0"/>
              <a:t>친구 적음</a:t>
            </a:r>
            <a:r>
              <a:rPr lang="en-US" altLang="zh-CN" sz="1800" dirty="0"/>
              <a:t>, </a:t>
            </a:r>
            <a:r>
              <a:rPr lang="ko-KR" altLang="zh-CN" sz="1800" dirty="0"/>
              <a:t>아이를 가져서 아이에 대한 문제가 많다</a:t>
            </a:r>
            <a:endParaRPr lang="zh-CN" altLang="zh-CN" sz="1800" dirty="0"/>
          </a:p>
          <a:p>
            <a:pPr lvl="0" algn="just"/>
            <a:r>
              <a:rPr lang="en-US" altLang="zh-CN" sz="1800" dirty="0"/>
              <a:t>20</a:t>
            </a:r>
            <a:r>
              <a:rPr lang="ko-KR" altLang="zh-CN" sz="1800" dirty="0"/>
              <a:t>대 초반</a:t>
            </a:r>
            <a:r>
              <a:rPr lang="en-US" altLang="zh-CN" sz="1800" dirty="0"/>
              <a:t>, </a:t>
            </a:r>
            <a:r>
              <a:rPr lang="ko-KR" altLang="zh-CN" sz="1800" dirty="0"/>
              <a:t>문제에 매우 집착하다</a:t>
            </a:r>
            <a:r>
              <a:rPr lang="en-US" altLang="zh-CN" sz="1800" dirty="0"/>
              <a:t>, </a:t>
            </a:r>
            <a:r>
              <a:rPr lang="ko-KR" altLang="zh-CN" sz="1800" dirty="0"/>
              <a:t>완벽주의</a:t>
            </a:r>
            <a:r>
              <a:rPr lang="en-US" altLang="zh-CN" sz="1800" dirty="0"/>
              <a:t>, </a:t>
            </a:r>
            <a:r>
              <a:rPr lang="ko-KR" altLang="zh-CN" sz="1800" dirty="0"/>
              <a:t>승부욕이 강하다</a:t>
            </a:r>
            <a:r>
              <a:rPr lang="en-US" altLang="zh-CN" sz="1800" dirty="0"/>
              <a:t>, </a:t>
            </a:r>
            <a:r>
              <a:rPr lang="ko-KR" altLang="zh-CN" sz="1800" dirty="0"/>
              <a:t>인정을 받는것에 집착하다</a:t>
            </a:r>
            <a:r>
              <a:rPr lang="en-US" altLang="zh-CN" sz="1800" dirty="0"/>
              <a:t>.</a:t>
            </a:r>
            <a:endParaRPr lang="zh-CN" altLang="zh-CN" sz="1800" dirty="0"/>
          </a:p>
          <a:p>
            <a:pPr lvl="0" algn="just"/>
            <a:r>
              <a:rPr lang="en-US" altLang="zh-CN" sz="1800" dirty="0"/>
              <a:t>10</a:t>
            </a:r>
            <a:r>
              <a:rPr lang="ko-KR" altLang="zh-CN" sz="1800" dirty="0"/>
              <a:t>대 학생 여자</a:t>
            </a:r>
            <a:r>
              <a:rPr lang="en-US" altLang="zh-CN" sz="1800" dirty="0"/>
              <a:t>, </a:t>
            </a:r>
            <a:r>
              <a:rPr lang="ko-KR" altLang="zh-CN" sz="1800" dirty="0"/>
              <a:t>경쟁심이 심함</a:t>
            </a:r>
            <a:r>
              <a:rPr lang="en-US" altLang="zh-CN" sz="1800" dirty="0" smtClean="0"/>
              <a:t>, </a:t>
            </a:r>
            <a:r>
              <a:rPr lang="ko-KR" altLang="zh-CN" sz="1800" dirty="0" smtClean="0"/>
              <a:t>새로운 </a:t>
            </a:r>
            <a:r>
              <a:rPr lang="ko-KR" altLang="en-US" sz="1800" dirty="0" smtClean="0"/>
              <a:t>휴대폰</a:t>
            </a:r>
            <a:r>
              <a:rPr lang="ko-KR" altLang="zh-CN" sz="1800" dirty="0" smtClean="0"/>
              <a:t>에 </a:t>
            </a:r>
            <a:r>
              <a:rPr lang="ko-KR" altLang="zh-CN" sz="1800" dirty="0"/>
              <a:t>대해 호기심을 가진다</a:t>
            </a:r>
            <a:r>
              <a:rPr lang="en-US" altLang="zh-CN" sz="1800" dirty="0"/>
              <a:t>, </a:t>
            </a:r>
            <a:r>
              <a:rPr lang="ko-KR" altLang="zh-CN" sz="1800" dirty="0"/>
              <a:t>보다 정확한 답안과 많은 사람의 인정을 </a:t>
            </a:r>
            <a:r>
              <a:rPr lang="ko-KR" altLang="zh-CN" sz="1800" dirty="0" smtClean="0"/>
              <a:t>받</a:t>
            </a:r>
            <a:r>
              <a:rPr lang="ko-KR" altLang="en-US" sz="1800" dirty="0" smtClean="0"/>
              <a:t>고 싶어한다</a:t>
            </a:r>
            <a:r>
              <a:rPr lang="en-US" altLang="ko-KR" sz="1800" dirty="0" smtClean="0"/>
              <a:t>.</a:t>
            </a:r>
            <a:endParaRPr lang="zh-CN" altLang="zh-CN" sz="1800" dirty="0"/>
          </a:p>
          <a:p>
            <a:pPr lvl="0" algn="just"/>
            <a:r>
              <a:rPr lang="en-US" altLang="zh-CN" sz="1800" dirty="0"/>
              <a:t>40</a:t>
            </a:r>
            <a:r>
              <a:rPr lang="ko-KR" altLang="zh-CN" sz="1800" dirty="0"/>
              <a:t>대 남자</a:t>
            </a:r>
            <a:r>
              <a:rPr lang="en-US" altLang="zh-CN" sz="1800" dirty="0"/>
              <a:t>, </a:t>
            </a:r>
            <a:r>
              <a:rPr lang="ko-KR" altLang="zh-CN" sz="1800" dirty="0"/>
              <a:t>여유시간이 많다</a:t>
            </a:r>
            <a:r>
              <a:rPr lang="en-US" altLang="zh-CN" sz="1800" dirty="0"/>
              <a:t>, </a:t>
            </a:r>
            <a:r>
              <a:rPr lang="ko-KR" altLang="zh-CN" sz="1800" dirty="0"/>
              <a:t>경험이 많이 쌓였다</a:t>
            </a:r>
            <a:r>
              <a:rPr lang="en-US" altLang="zh-CN" sz="1800" dirty="0"/>
              <a:t>. </a:t>
            </a:r>
            <a:r>
              <a:rPr lang="ko-KR" altLang="zh-CN" sz="1800" dirty="0"/>
              <a:t>핸드폰을 가지고 있다</a:t>
            </a:r>
            <a:r>
              <a:rPr lang="en-US" altLang="zh-CN" sz="1800" dirty="0" smtClean="0"/>
              <a:t>.</a:t>
            </a:r>
          </a:p>
          <a:p>
            <a:pPr lvl="0" algn="just"/>
            <a:r>
              <a:rPr lang="en-US" altLang="zh-CN" sz="1800" dirty="0" smtClean="0"/>
              <a:t>………</a:t>
            </a:r>
            <a:endParaRPr lang="zh-CN" altLang="zh-CN" sz="1800" dirty="0"/>
          </a:p>
          <a:p>
            <a:pPr algn="just"/>
            <a:r>
              <a:rPr lang="ko-KR" altLang="zh-CN" sz="2400" b="1" dirty="0" smtClean="0"/>
              <a:t>목표고객</a:t>
            </a:r>
            <a:r>
              <a:rPr lang="en-US" altLang="ko-KR" sz="2400" b="1" dirty="0" smtClean="0"/>
              <a:t>: </a:t>
            </a:r>
            <a:r>
              <a:rPr lang="en-US" altLang="zh-CN" sz="2400" dirty="0" smtClean="0"/>
              <a:t>20</a:t>
            </a:r>
            <a:r>
              <a:rPr lang="ko-KR" altLang="en-US" sz="2400" dirty="0" smtClean="0"/>
              <a:t>대</a:t>
            </a:r>
            <a:r>
              <a:rPr lang="ko-KR" altLang="zh-CN" sz="2400" dirty="0" smtClean="0"/>
              <a:t> 남성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고등학교 때 부터 가족형편이 좋지 않아 핸</a:t>
            </a:r>
            <a:r>
              <a:rPr lang="ko-KR" altLang="en-US" sz="2400" dirty="0"/>
              <a:t>드</a:t>
            </a:r>
            <a:r>
              <a:rPr lang="ko-KR" altLang="en-US" sz="2400" dirty="0" smtClean="0"/>
              <a:t>폰을 놀기 좋아하고  핸드폰상의 메세지 공유를 즐겨 하며 새 핸</a:t>
            </a:r>
            <a:r>
              <a:rPr lang="ko-KR" altLang="en-US" sz="2400" dirty="0"/>
              <a:t>드</a:t>
            </a:r>
            <a:r>
              <a:rPr lang="ko-KR" altLang="en-US" sz="2400" dirty="0" smtClean="0"/>
              <a:t>폰을 갖기 원한다</a:t>
            </a:r>
            <a:r>
              <a:rPr lang="en-US" altLang="ko-KR" sz="2400" dirty="0" smtClean="0"/>
              <a:t>.</a:t>
            </a:r>
            <a:endParaRPr lang="en-US" altLang="zh-CN" sz="2400" dirty="0"/>
          </a:p>
          <a:p>
            <a:pPr algn="just"/>
            <a:endParaRPr lang="en-US" altLang="zh-CN" dirty="0" smtClean="0"/>
          </a:p>
          <a:p>
            <a:pPr algn="just"/>
            <a:endParaRPr lang="zh-CN" altLang="zh-CN" dirty="0"/>
          </a:p>
          <a:p>
            <a:pPr algn="just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0310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4" t="3233" r="11789" b="2155"/>
          <a:stretch/>
        </p:blipFill>
        <p:spPr bwMode="auto">
          <a:xfrm>
            <a:off x="0" y="-1"/>
            <a:ext cx="12192000" cy="636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299166" y="1737360"/>
            <a:ext cx="1654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smtClean="0"/>
              <a:t>스마트폰 사용자 </a:t>
            </a:r>
            <a:r>
              <a:rPr lang="en-US" altLang="ko-KR" sz="1200" dirty="0" smtClean="0"/>
              <a:t>8</a:t>
            </a:r>
            <a:r>
              <a:rPr lang="ko-KR" altLang="en-US" sz="1200" dirty="0" smtClean="0"/>
              <a:t>억</a:t>
            </a:r>
            <a:endParaRPr lang="zh-CN" altLang="en-US" sz="1200" dirty="0"/>
          </a:p>
        </p:txBody>
      </p:sp>
      <p:sp>
        <p:nvSpPr>
          <p:cNvPr id="6" name="文本框 5"/>
          <p:cNvSpPr txBox="1"/>
          <p:nvPr/>
        </p:nvSpPr>
        <p:spPr>
          <a:xfrm>
            <a:off x="5130800" y="2766139"/>
            <a:ext cx="193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청년 스마트폰 사용자 </a:t>
            </a:r>
            <a:r>
              <a:rPr lang="en-US" altLang="ko-KR" sz="1200" dirty="0" smtClean="0"/>
              <a:t>3</a:t>
            </a:r>
            <a:r>
              <a:rPr lang="ko-KR" altLang="en-US" sz="1200" dirty="0" smtClean="0"/>
              <a:t>억</a:t>
            </a:r>
            <a:endParaRPr lang="zh-CN" altLang="en-US" sz="1200" dirty="0"/>
          </a:p>
        </p:txBody>
      </p:sp>
      <p:sp>
        <p:nvSpPr>
          <p:cNvPr id="7" name="文本框 6"/>
          <p:cNvSpPr txBox="1"/>
          <p:nvPr/>
        </p:nvSpPr>
        <p:spPr>
          <a:xfrm>
            <a:off x="4857205" y="4040617"/>
            <a:ext cx="2661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청년 중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저가 스마트폰 사용자 </a:t>
            </a:r>
            <a:r>
              <a:rPr lang="en-US" altLang="ko-KR" sz="1200" dirty="0" smtClean="0"/>
              <a:t>1.3</a:t>
            </a:r>
            <a:r>
              <a:rPr lang="ko-KR" altLang="en-US" sz="1200" dirty="0" smtClean="0"/>
              <a:t>억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57826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zh-CN" b="1" dirty="0"/>
              <a:t>목표 고객 페르소나 </a:t>
            </a:r>
            <a:r>
              <a:rPr lang="ko-KR" altLang="zh-CN" b="1" dirty="0" smtClean="0"/>
              <a:t>작성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554514" y="1805907"/>
            <a:ext cx="86011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zh-CN" dirty="0"/>
              <a:t>이름</a:t>
            </a:r>
            <a:r>
              <a:rPr lang="en-US" altLang="zh-CN" dirty="0" smtClean="0"/>
              <a:t>: </a:t>
            </a:r>
            <a:r>
              <a:rPr lang="ko-KR" altLang="en-US" dirty="0" err="1" smtClean="0"/>
              <a:t>왕자</a:t>
            </a:r>
            <a:r>
              <a:rPr lang="ko-KR" altLang="en-US" dirty="0" err="1"/>
              <a:t>유</a:t>
            </a:r>
            <a:r>
              <a:rPr lang="en-US" altLang="zh-CN" dirty="0" smtClean="0"/>
              <a:t>               </a:t>
            </a:r>
            <a:r>
              <a:rPr lang="ko-KR" altLang="zh-CN" dirty="0"/>
              <a:t>성별</a:t>
            </a:r>
            <a:r>
              <a:rPr lang="en-US" altLang="zh-CN" dirty="0"/>
              <a:t>:</a:t>
            </a:r>
            <a:r>
              <a:rPr lang="ko-KR" altLang="zh-CN" dirty="0"/>
              <a:t>남</a:t>
            </a:r>
            <a:endParaRPr lang="zh-CN" altLang="zh-CN" dirty="0"/>
          </a:p>
          <a:p>
            <a:r>
              <a:rPr lang="ko-KR" altLang="zh-CN" dirty="0"/>
              <a:t>나이</a:t>
            </a:r>
            <a:r>
              <a:rPr lang="en-US" altLang="zh-CN" dirty="0" smtClean="0"/>
              <a:t>: 10</a:t>
            </a:r>
            <a:r>
              <a:rPr lang="ko-KR" altLang="en-US" dirty="0" smtClean="0"/>
              <a:t>대 </a:t>
            </a:r>
            <a:r>
              <a:rPr lang="ko-KR" altLang="en-US" dirty="0"/>
              <a:t>후</a:t>
            </a:r>
            <a:r>
              <a:rPr lang="ko-KR" altLang="en-US" dirty="0" smtClean="0"/>
              <a:t>반</a:t>
            </a:r>
            <a:r>
              <a:rPr lang="en-US" altLang="zh-CN" dirty="0" smtClean="0"/>
              <a:t>                   </a:t>
            </a:r>
            <a:endParaRPr lang="zh-CN" altLang="zh-CN" dirty="0"/>
          </a:p>
          <a:p>
            <a:r>
              <a:rPr lang="ko-KR" altLang="zh-CN" dirty="0"/>
              <a:t>성격</a:t>
            </a:r>
            <a:r>
              <a:rPr lang="en-US" altLang="zh-CN" dirty="0" smtClean="0"/>
              <a:t>: </a:t>
            </a:r>
            <a:r>
              <a:rPr lang="ko-KR" altLang="zh-CN" dirty="0" smtClean="0"/>
              <a:t>내성적이고</a:t>
            </a:r>
            <a:r>
              <a:rPr lang="en-US" altLang="zh-CN" dirty="0"/>
              <a:t>, </a:t>
            </a:r>
            <a:r>
              <a:rPr lang="ko-KR" altLang="en-US" dirty="0" smtClean="0"/>
              <a:t>남의 의견을 많이 받아드린다</a:t>
            </a:r>
            <a:r>
              <a:rPr lang="en-US" altLang="zh-CN" dirty="0" smtClean="0"/>
              <a:t>, </a:t>
            </a:r>
            <a:r>
              <a:rPr lang="ko-KR" altLang="en-US" dirty="0" smtClean="0"/>
              <a:t>덤벙거림</a:t>
            </a:r>
            <a:r>
              <a:rPr lang="en-US" altLang="ko-KR" dirty="0" smtClean="0"/>
              <a:t>,</a:t>
            </a:r>
            <a:r>
              <a:rPr lang="ko-KR" altLang="en-US" dirty="0" err="1" smtClean="0"/>
              <a:t>왕자병이</a:t>
            </a:r>
            <a:r>
              <a:rPr lang="ko-KR" altLang="en-US" dirty="0" smtClean="0"/>
              <a:t> 심하다</a:t>
            </a:r>
            <a:r>
              <a:rPr lang="en-US" altLang="zh-CN" dirty="0" smtClean="0"/>
              <a:t> </a:t>
            </a:r>
          </a:p>
          <a:p>
            <a:r>
              <a:rPr lang="ko-KR" altLang="zh-CN" dirty="0" smtClean="0"/>
              <a:t>목표</a:t>
            </a:r>
            <a:r>
              <a:rPr lang="en-US" altLang="zh-CN" dirty="0" smtClean="0"/>
              <a:t>: </a:t>
            </a:r>
            <a:r>
              <a:rPr lang="ko-KR" altLang="en-US" dirty="0" smtClean="0"/>
              <a:t>특정기능만 강하면 되고 가격이 저렴한 핸드폰을 구매하려 한다</a:t>
            </a:r>
            <a:r>
              <a:rPr lang="en-US" altLang="ko-KR" dirty="0" smtClean="0"/>
              <a:t>.</a:t>
            </a:r>
            <a:endParaRPr lang="zh-CN" altLang="zh-CN" dirty="0"/>
          </a:p>
          <a:p>
            <a:r>
              <a:rPr lang="ko-KR" altLang="zh-CN" dirty="0" smtClean="0"/>
              <a:t>가족</a:t>
            </a:r>
            <a:r>
              <a:rPr lang="en-US" altLang="zh-CN" dirty="0" smtClean="0"/>
              <a:t>:  </a:t>
            </a:r>
            <a:r>
              <a:rPr lang="en-US" altLang="zh-CN" dirty="0"/>
              <a:t>3</a:t>
            </a:r>
            <a:r>
              <a:rPr lang="ko-KR" altLang="zh-CN" dirty="0"/>
              <a:t>인가족</a:t>
            </a:r>
            <a:endParaRPr lang="zh-CN" altLang="zh-CN" dirty="0"/>
          </a:p>
          <a:p>
            <a:r>
              <a:rPr lang="ko-KR" altLang="zh-CN" dirty="0"/>
              <a:t>국적</a:t>
            </a:r>
            <a:r>
              <a:rPr lang="en-US" altLang="zh-CN" dirty="0" smtClean="0"/>
              <a:t>: </a:t>
            </a:r>
            <a:r>
              <a:rPr lang="ko-KR" altLang="zh-CN" dirty="0" smtClean="0"/>
              <a:t>중국</a:t>
            </a:r>
            <a:r>
              <a:rPr lang="en-US" altLang="zh-CN" dirty="0" smtClean="0"/>
              <a:t>                 </a:t>
            </a:r>
            <a:r>
              <a:rPr lang="ko-KR" altLang="zh-CN" dirty="0"/>
              <a:t>학력</a:t>
            </a:r>
            <a:r>
              <a:rPr lang="en-US" altLang="zh-CN" dirty="0" smtClean="0"/>
              <a:t>:</a:t>
            </a:r>
            <a:r>
              <a:rPr lang="en-US" altLang="zh-CN" dirty="0"/>
              <a:t> </a:t>
            </a:r>
            <a:r>
              <a:rPr lang="ko-KR" altLang="en-US" dirty="0" smtClean="0"/>
              <a:t>고등학생</a:t>
            </a:r>
            <a:endParaRPr lang="zh-CN" altLang="zh-CN" dirty="0"/>
          </a:p>
          <a:p>
            <a:r>
              <a:rPr lang="ko-KR" altLang="zh-CN" dirty="0"/>
              <a:t>직업</a:t>
            </a:r>
            <a:r>
              <a:rPr lang="en-US" altLang="zh-CN" dirty="0" smtClean="0"/>
              <a:t>: </a:t>
            </a:r>
            <a:r>
              <a:rPr lang="ko-KR" altLang="zh-CN" dirty="0" smtClean="0"/>
              <a:t>무</a:t>
            </a:r>
            <a:r>
              <a:rPr lang="en-US" altLang="zh-CN" dirty="0" smtClean="0"/>
              <a:t>                   </a:t>
            </a:r>
            <a:r>
              <a:rPr lang="ko-KR" altLang="zh-CN" dirty="0"/>
              <a:t>여친 유무</a:t>
            </a:r>
            <a:r>
              <a:rPr lang="en-US" altLang="zh-CN" dirty="0"/>
              <a:t>: </a:t>
            </a:r>
            <a:r>
              <a:rPr lang="ko-KR" altLang="zh-CN" dirty="0" smtClean="0"/>
              <a:t>무</a:t>
            </a:r>
            <a:endParaRPr lang="zh-CN" altLang="zh-CN" dirty="0"/>
          </a:p>
        </p:txBody>
      </p:sp>
      <p:sp>
        <p:nvSpPr>
          <p:cNvPr id="8" name="文本框 7"/>
          <p:cNvSpPr txBox="1"/>
          <p:nvPr/>
        </p:nvSpPr>
        <p:spPr>
          <a:xfrm>
            <a:off x="2554514" y="3837232"/>
            <a:ext cx="86011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dirty="0" smtClean="0"/>
              <a:t>고등학생 </a:t>
            </a:r>
            <a:r>
              <a:rPr lang="ko-KR" altLang="en-US" dirty="0" err="1" smtClean="0"/>
              <a:t>왕자유군은</a:t>
            </a:r>
            <a:r>
              <a:rPr lang="ko-KR" altLang="en-US" dirty="0" smtClean="0"/>
              <a:t>  평소 말이  없고 내성적이지만 자신감이 넘치고 완벽주의자다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err="1" smtClean="0"/>
              <a:t>셀카</a:t>
            </a:r>
            <a:r>
              <a:rPr lang="ko-KR" altLang="en-US" dirty="0" smtClean="0"/>
              <a:t> 찍기를 좋아하고 </a:t>
            </a:r>
            <a:r>
              <a:rPr lang="en-US" altLang="ko-KR" dirty="0" err="1" smtClean="0"/>
              <a:t>sns</a:t>
            </a:r>
            <a:r>
              <a:rPr lang="ko-KR" altLang="en-US" dirty="0" smtClean="0"/>
              <a:t>에 </a:t>
            </a:r>
            <a:r>
              <a:rPr lang="ko-KR" altLang="en-US" dirty="0" err="1" smtClean="0"/>
              <a:t>셀카</a:t>
            </a:r>
            <a:r>
              <a:rPr lang="ko-KR" altLang="en-US" dirty="0" smtClean="0"/>
              <a:t> 올리기를 좋아한다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현재 </a:t>
            </a:r>
            <a:r>
              <a:rPr lang="ko-KR" altLang="en-US" dirty="0" err="1" smtClean="0"/>
              <a:t>여친이</a:t>
            </a:r>
            <a:r>
              <a:rPr lang="ko-KR" altLang="en-US" dirty="0" smtClean="0"/>
              <a:t> 없으며 외로움을 많이 탄다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평소 덤벙거려 휴대폰을 자주 물에 빠트리거나 망가진다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휴대폰을 자주 교체하며 휴대폰의 특정기능</a:t>
            </a:r>
            <a:r>
              <a:rPr lang="en-US" altLang="ko-KR" dirty="0" smtClean="0"/>
              <a:t>(</a:t>
            </a:r>
            <a:r>
              <a:rPr lang="ko-KR" altLang="en-US" dirty="0" smtClean="0"/>
              <a:t>사진 잘나옴</a:t>
            </a:r>
            <a:r>
              <a:rPr lang="en-US" altLang="ko-KR" dirty="0" smtClean="0"/>
              <a:t>)</a:t>
            </a:r>
            <a:r>
              <a:rPr lang="ko-KR" altLang="en-US" dirty="0" smtClean="0"/>
              <a:t>과  타인의 평가를 통해 구매하기를 원한다</a:t>
            </a:r>
            <a:r>
              <a:rPr lang="en-US" altLang="ko-KR" dirty="0" smtClean="0"/>
              <a:t>.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77" t="18965" r="40263" b="47544"/>
          <a:stretch/>
        </p:blipFill>
        <p:spPr bwMode="auto">
          <a:xfrm>
            <a:off x="898635" y="1805908"/>
            <a:ext cx="1647592" cy="166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235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USE Case (</a:t>
            </a:r>
            <a:r>
              <a:rPr lang="ko-KR" altLang="zh-CN" b="1" dirty="0"/>
              <a:t>사용자 시나리오</a:t>
            </a:r>
            <a:r>
              <a:rPr lang="en-US" altLang="zh-CN" b="1" dirty="0"/>
              <a:t>) </a:t>
            </a:r>
            <a:r>
              <a:rPr lang="ko-KR" altLang="zh-CN" b="1" dirty="0" smtClean="0"/>
              <a:t>작성</a:t>
            </a:r>
            <a:endParaRPr lang="zh-CN" altLang="en-US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2826121803"/>
              </p:ext>
            </p:extLst>
          </p:nvPr>
        </p:nvGraphicFramePr>
        <p:xfrm>
          <a:off x="595085" y="1718491"/>
          <a:ext cx="10371909" cy="4895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248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Before vs </a:t>
            </a:r>
            <a:r>
              <a:rPr lang="en-US" altLang="zh-CN" dirty="0" smtClean="0"/>
              <a:t>After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zh-CN" sz="2400" dirty="0"/>
              <a:t>Before: </a:t>
            </a:r>
            <a:r>
              <a:rPr lang="ko-KR" altLang="en-US" sz="2400" dirty="0" smtClean="0"/>
              <a:t>예전에 사용자는 핸드폰을 자기가 알고 있는 몇몇 브랜드와 친구가 자주 쓰는 스마트폰을 사용한다</a:t>
            </a:r>
            <a:r>
              <a:rPr lang="en-US" altLang="ko-KR" sz="2400" dirty="0" smtClean="0"/>
              <a:t>. </a:t>
            </a:r>
            <a:r>
              <a:rPr lang="ko-KR" altLang="en-US" sz="2400" dirty="0" smtClean="0"/>
              <a:t>하지만 사용한후 만족도가 좋지 않다</a:t>
            </a:r>
            <a:r>
              <a:rPr lang="en-US" altLang="ko-KR" sz="2400" dirty="0" smtClean="0"/>
              <a:t>. </a:t>
            </a:r>
            <a:r>
              <a:rPr lang="ko-KR" altLang="en-US" sz="2400" dirty="0" smtClean="0"/>
              <a:t>성능 대비 사용도가 높은 스마트폰을 원하고 자기가 선호하는 기능이 좋기를 발한다</a:t>
            </a:r>
            <a:r>
              <a:rPr lang="en-US" altLang="ko-KR" sz="2400" dirty="0" smtClean="0"/>
              <a:t>.</a:t>
            </a:r>
          </a:p>
          <a:p>
            <a:pPr algn="just"/>
            <a:r>
              <a:rPr lang="en-US" altLang="zh-CN" sz="2400" dirty="0" smtClean="0"/>
              <a:t>After</a:t>
            </a:r>
            <a:r>
              <a:rPr lang="en-US" altLang="zh-CN" sz="2400" dirty="0"/>
              <a:t>: </a:t>
            </a:r>
            <a:r>
              <a:rPr lang="ko-KR" altLang="zh-CN" sz="2400" dirty="0"/>
              <a:t>이 앱을 접촉한후 </a:t>
            </a:r>
            <a:r>
              <a:rPr lang="ko-KR" altLang="en-US" sz="2400" dirty="0" smtClean="0"/>
              <a:t>중</a:t>
            </a:r>
            <a:r>
              <a:rPr lang="en-US" altLang="ko-KR" sz="2400" dirty="0" smtClean="0"/>
              <a:t>,</a:t>
            </a:r>
            <a:r>
              <a:rPr lang="ko-KR" altLang="en-US" sz="2400" dirty="0" smtClean="0"/>
              <a:t>저가의 스마트폰에 대한 문제를 많이 알수 있고 자신에게 제일 알맞는 스마트폰을 많은 사람들에게 추천 받을수 있다</a:t>
            </a:r>
            <a:r>
              <a:rPr lang="en-US" altLang="ko-KR" sz="2400" dirty="0" smtClean="0"/>
              <a:t>. </a:t>
            </a:r>
            <a:r>
              <a:rPr lang="ko-KR" altLang="en-US" sz="2400" dirty="0" smtClean="0"/>
              <a:t>이에 의해 스마트폰을 사용하는 만족도를 느끼게 되고 다른 사람을 도아주는 대끌을 답장해 포인트 및 할인권을 획득하려고 노력을 한다</a:t>
            </a:r>
            <a:r>
              <a:rPr lang="en-US" altLang="ko-KR" sz="2400" dirty="0"/>
              <a:t>.</a:t>
            </a:r>
            <a:endParaRPr lang="zh-CN" altLang="zh-CN" sz="2400" dirty="0"/>
          </a:p>
          <a:p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8359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325</TotalTime>
  <Words>795</Words>
  <Application>Microsoft Office PowerPoint</Application>
  <PresentationFormat>宽屏</PresentationFormat>
  <Paragraphs>94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Batang</vt:lpstr>
      <vt:lpstr>HY견고딕</vt:lpstr>
      <vt:lpstr>맑은 고딕</vt:lpstr>
      <vt:lpstr>宋体</vt:lpstr>
      <vt:lpstr>Calibri</vt:lpstr>
      <vt:lpstr>Calibri Light</vt:lpstr>
      <vt:lpstr>Times New Roman</vt:lpstr>
      <vt:lpstr>Wingdings</vt:lpstr>
      <vt:lpstr>回顾</vt:lpstr>
      <vt:lpstr>CPS(cost performance smartphone)</vt:lpstr>
      <vt:lpstr>비즈니스 모델 </vt:lpstr>
      <vt:lpstr>PowerPoint 演示文稿</vt:lpstr>
      <vt:lpstr>시장 세분화(브레인 스토밍)</vt:lpstr>
      <vt:lpstr>거점 시장 파악</vt:lpstr>
      <vt:lpstr>PowerPoint 演示文稿</vt:lpstr>
      <vt:lpstr>목표 고객 페르소나 작성</vt:lpstr>
      <vt:lpstr>USE Case (사용자 시나리오) 작성</vt:lpstr>
      <vt:lpstr>Before vs After</vt:lpstr>
      <vt:lpstr>제품/서비스 브로슈어(제품설명서) 작성</vt:lpstr>
      <vt:lpstr>사업 성공을 위한 핵심역량 정의</vt:lpstr>
      <vt:lpstr>경쟁사 분석</vt:lpstr>
      <vt:lpstr>경쟁력 포지셔닝 차트 그리기</vt:lpstr>
      <vt:lpstr>            문제해결    전후의    대비</vt:lpstr>
      <vt:lpstr>구매결정에 영향을 미치는 사람분석</vt:lpstr>
      <vt:lpstr>후속시장 규모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in</dc:title>
  <dc:creator>微软用户</dc:creator>
  <cp:lastModifiedBy>微软用户</cp:lastModifiedBy>
  <cp:revision>48</cp:revision>
  <dcterms:created xsi:type="dcterms:W3CDTF">2016-04-19T10:19:39Z</dcterms:created>
  <dcterms:modified xsi:type="dcterms:W3CDTF">2016-04-27T13:29:30Z</dcterms:modified>
</cp:coreProperties>
</file>